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402" r:id="rId2"/>
    <p:sldId id="403" r:id="rId3"/>
    <p:sldId id="1089" r:id="rId4"/>
    <p:sldId id="1092" r:id="rId5"/>
    <p:sldId id="1087" r:id="rId6"/>
    <p:sldId id="860" r:id="rId7"/>
    <p:sldId id="1094" r:id="rId8"/>
    <p:sldId id="1074" r:id="rId9"/>
    <p:sldId id="1095" r:id="rId10"/>
    <p:sldId id="1096" r:id="rId11"/>
    <p:sldId id="1075" r:id="rId12"/>
    <p:sldId id="1097" r:id="rId13"/>
    <p:sldId id="1098" r:id="rId14"/>
    <p:sldId id="1099" r:id="rId15"/>
    <p:sldId id="1091" r:id="rId16"/>
    <p:sldId id="1101" r:id="rId17"/>
    <p:sldId id="1102" r:id="rId18"/>
    <p:sldId id="1103" r:id="rId19"/>
    <p:sldId id="1104" r:id="rId20"/>
    <p:sldId id="1112" r:id="rId21"/>
    <p:sldId id="1113" r:id="rId22"/>
    <p:sldId id="1106" r:id="rId23"/>
    <p:sldId id="1107" r:id="rId24"/>
    <p:sldId id="1108" r:id="rId25"/>
    <p:sldId id="1109" r:id="rId26"/>
    <p:sldId id="1110" r:id="rId27"/>
    <p:sldId id="1086" r:id="rId28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돋움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돋움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돋움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돋움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돋움" pitchFamily="50" charset="-127"/>
        <a:cs typeface="+mn-cs"/>
      </a:defRPr>
    </a:lvl5pPr>
    <a:lvl6pPr marL="2286000" algn="l" defTabSz="914400" rtl="0" eaLnBrk="1" latinLnBrk="1" hangingPunct="1">
      <a:defRPr sz="1200" b="1" kern="1200">
        <a:solidFill>
          <a:schemeClr val="tx1"/>
        </a:solidFill>
        <a:latin typeface="Arial" charset="0"/>
        <a:ea typeface="돋움" pitchFamily="50" charset="-127"/>
        <a:cs typeface="+mn-cs"/>
      </a:defRPr>
    </a:lvl6pPr>
    <a:lvl7pPr marL="2743200" algn="l" defTabSz="914400" rtl="0" eaLnBrk="1" latinLnBrk="1" hangingPunct="1">
      <a:defRPr sz="1200" b="1" kern="1200">
        <a:solidFill>
          <a:schemeClr val="tx1"/>
        </a:solidFill>
        <a:latin typeface="Arial" charset="0"/>
        <a:ea typeface="돋움" pitchFamily="50" charset="-127"/>
        <a:cs typeface="+mn-cs"/>
      </a:defRPr>
    </a:lvl7pPr>
    <a:lvl8pPr marL="3200400" algn="l" defTabSz="914400" rtl="0" eaLnBrk="1" latinLnBrk="1" hangingPunct="1">
      <a:defRPr sz="1200" b="1" kern="1200">
        <a:solidFill>
          <a:schemeClr val="tx1"/>
        </a:solidFill>
        <a:latin typeface="Arial" charset="0"/>
        <a:ea typeface="돋움" pitchFamily="50" charset="-127"/>
        <a:cs typeface="+mn-cs"/>
      </a:defRPr>
    </a:lvl8pPr>
    <a:lvl9pPr marL="3657600" algn="l" defTabSz="914400" rtl="0" eaLnBrk="1" latinLnBrk="1" hangingPunct="1">
      <a:defRPr sz="1200" b="1" kern="1200">
        <a:solidFill>
          <a:schemeClr val="tx1"/>
        </a:solidFill>
        <a:latin typeface="Arial" charset="0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A4"/>
    <a:srgbClr val="FF0000"/>
    <a:srgbClr val="0000CC"/>
    <a:srgbClr val="3333FF"/>
    <a:srgbClr val="66FF66"/>
    <a:srgbClr val="FFFF99"/>
    <a:srgbClr val="FFFFCC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367" autoAdjust="0"/>
  </p:normalViewPr>
  <p:slideViewPr>
    <p:cSldViewPr snapToGrid="0">
      <p:cViewPr varScale="1">
        <p:scale>
          <a:sx n="59" d="100"/>
          <a:sy n="59" d="100"/>
        </p:scale>
        <p:origin x="58" y="14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kumimoji="1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7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kumimoji="1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7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959EBB7-4909-4D72-860C-C5D7B090C97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458496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kumimoji="1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845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 kumimoji="1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DDDBCCD6-8456-4C5A-B6E6-63CED24552B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711296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안녕하십니까</a:t>
            </a:r>
            <a:r>
              <a:rPr lang="en-US" altLang="ko-KR"/>
              <a:t>!</a:t>
            </a:r>
          </a:p>
          <a:p>
            <a:r>
              <a:rPr lang="ko-KR" altLang="en-US"/>
              <a:t>프로세서 응용 종합 설계 과목 프로젝트 주제로 </a:t>
            </a:r>
            <a:r>
              <a:rPr lang="ko-KR" altLang="en-US" err="1"/>
              <a:t>자이로</a:t>
            </a:r>
            <a:r>
              <a:rPr lang="ko-KR" altLang="en-US"/>
              <a:t> </a:t>
            </a:r>
            <a:r>
              <a:rPr lang="ko-KR" altLang="en-US" err="1"/>
              <a:t>모빌리티를</a:t>
            </a:r>
            <a:r>
              <a:rPr lang="ko-KR" altLang="en-US"/>
              <a:t> 선택한 양현재 외 </a:t>
            </a:r>
            <a:r>
              <a:rPr lang="en-US" altLang="ko-KR"/>
              <a:t>4</a:t>
            </a:r>
            <a:r>
              <a:rPr lang="ko-KR" altLang="en-US"/>
              <a:t>명 조 발표 시작하겠습니다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DBCCD6-8456-4C5A-B6E6-63CED24552B8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C566E9-E18B-40F7-800A-D1D6044D43F1}" type="slidenum">
              <a:rPr lang="en-US" altLang="ko-KR"/>
              <a:pPr/>
              <a:t>10</a:t>
            </a:fld>
            <a:endParaRPr lang="en-US" altLang="ko-KR"/>
          </a:p>
        </p:txBody>
      </p:sp>
      <p:sp>
        <p:nvSpPr>
          <p:cNvPr id="105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0888"/>
            <a:ext cx="5356225" cy="3709987"/>
          </a:xfrm>
          <a:ln cap="flat"/>
        </p:spPr>
      </p:sp>
      <p:sp>
        <p:nvSpPr>
          <p:cNvPr id="105881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3695" tIns="46849" rIns="93695" bIns="46849"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저희가 실제로 조립을 다 맞춘 상태입니다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465214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C566E9-E18B-40F7-800A-D1D6044D43F1}" type="slidenum">
              <a:rPr lang="en-US" altLang="ko-KR"/>
              <a:pPr/>
              <a:t>11</a:t>
            </a:fld>
            <a:endParaRPr lang="en-US" altLang="ko-KR"/>
          </a:p>
        </p:txBody>
      </p:sp>
      <p:sp>
        <p:nvSpPr>
          <p:cNvPr id="105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0888"/>
            <a:ext cx="5356225" cy="3709987"/>
          </a:xfrm>
          <a:ln cap="flat"/>
        </p:spPr>
      </p:sp>
      <p:sp>
        <p:nvSpPr>
          <p:cNvPr id="105881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3695" tIns="46849" rIns="93695" bIns="46849"/>
          <a:lstStyle/>
          <a:p>
            <a:r>
              <a:rPr lang="ko-KR" altLang="en-US" dirty="0"/>
              <a:t>작동을 위한 설계 전에 모터에 대한 스펙을 집고 넘어가야 할 필요가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pitch, roll</a:t>
            </a:r>
            <a:r>
              <a:rPr lang="ko-KR" altLang="en-US" dirty="0"/>
              <a:t>을 담당하는 이 모터는 </a:t>
            </a:r>
            <a:r>
              <a:rPr lang="en-US" altLang="ko-KR" dirty="0"/>
              <a:t>180</a:t>
            </a:r>
            <a:r>
              <a:rPr lang="ko-KR" altLang="en-US" dirty="0"/>
              <a:t>도 회전이 가능한 모터입니다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일반적인 </a:t>
            </a:r>
            <a:r>
              <a:rPr lang="en-US" altLang="ko-KR" dirty="0"/>
              <a:t>dc</a:t>
            </a:r>
            <a:r>
              <a:rPr lang="ko-KR" altLang="en-US" dirty="0"/>
              <a:t>모터와는 다르게 이 모터는 상용자가 원하는 각도 값을 넣어주면 해당 각도로 움직일 수 있게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/>
              <a:t>이 위치 선정은</a:t>
            </a:r>
            <a:r>
              <a:rPr lang="en-US" altLang="ko-KR" dirty="0"/>
              <a:t>, 1</a:t>
            </a:r>
            <a:r>
              <a:rPr lang="ko-KR" altLang="en-US" dirty="0"/>
              <a:t>학기 프로세서 과목에서도 언급되었던 </a:t>
            </a:r>
            <a:r>
              <a:rPr lang="en-US" altLang="ko-KR" dirty="0"/>
              <a:t>PWM</a:t>
            </a:r>
            <a:r>
              <a:rPr lang="ko-KR" altLang="en-US" dirty="0"/>
              <a:t>으로 하게 됩니다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C566E9-E18B-40F7-800A-D1D6044D43F1}" type="slidenum">
              <a:rPr lang="en-US" altLang="ko-KR"/>
              <a:pPr/>
              <a:t>12</a:t>
            </a:fld>
            <a:endParaRPr lang="en-US" altLang="ko-KR"/>
          </a:p>
        </p:txBody>
      </p:sp>
      <p:sp>
        <p:nvSpPr>
          <p:cNvPr id="105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0888"/>
            <a:ext cx="5356225" cy="3709987"/>
          </a:xfrm>
          <a:ln cap="flat"/>
        </p:spPr>
      </p:sp>
      <p:sp>
        <p:nvSpPr>
          <p:cNvPr id="105881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3695" tIns="46849" rIns="93695" bIns="46849"/>
          <a:lstStyle/>
          <a:p>
            <a:r>
              <a:rPr lang="ko-KR" altLang="en-US" dirty="0"/>
              <a:t>이 그림에서 보듯</a:t>
            </a:r>
            <a:r>
              <a:rPr lang="en-US" altLang="ko-KR" dirty="0"/>
              <a:t>, </a:t>
            </a:r>
            <a:r>
              <a:rPr lang="ko-KR" altLang="en-US" dirty="0"/>
              <a:t>펄스의 두께에 따라 원하는 각도를 맞출 수 있게 됩니다</a:t>
            </a:r>
            <a:r>
              <a:rPr lang="en-US" altLang="ko-KR" dirty="0"/>
              <a:t>. 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796953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C566E9-E18B-40F7-800A-D1D6044D43F1}" type="slidenum">
              <a:rPr lang="en-US" altLang="ko-KR"/>
              <a:pPr/>
              <a:t>13</a:t>
            </a:fld>
            <a:endParaRPr lang="en-US" altLang="ko-KR"/>
          </a:p>
        </p:txBody>
      </p:sp>
      <p:sp>
        <p:nvSpPr>
          <p:cNvPr id="105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0888"/>
            <a:ext cx="5356225" cy="3709987"/>
          </a:xfrm>
          <a:ln cap="flat"/>
        </p:spPr>
      </p:sp>
      <p:sp>
        <p:nvSpPr>
          <p:cNvPr id="105881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3695" tIns="46849" rIns="93695" bIns="46849"/>
          <a:lstStyle/>
          <a:p>
            <a:r>
              <a:rPr lang="ko-KR" altLang="en-US" dirty="0"/>
              <a:t>문제는 </a:t>
            </a:r>
            <a:r>
              <a:rPr lang="en-US" altLang="ko-KR" dirty="0"/>
              <a:t>yaw</a:t>
            </a:r>
            <a:r>
              <a:rPr lang="ko-KR" altLang="en-US" dirty="0"/>
              <a:t>축을 담당하는 모터인데요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자동차를 보면</a:t>
            </a:r>
            <a:r>
              <a:rPr lang="en-US" altLang="ko-KR" dirty="0"/>
              <a:t>, </a:t>
            </a:r>
            <a:r>
              <a:rPr lang="ko-KR" altLang="en-US" dirty="0"/>
              <a:t>오르막길</a:t>
            </a:r>
            <a:r>
              <a:rPr lang="en-US" altLang="ko-KR" dirty="0"/>
              <a:t>, </a:t>
            </a:r>
            <a:r>
              <a:rPr lang="ko-KR" altLang="en-US" dirty="0"/>
              <a:t>내리막길 과 같은 상황을 생각해보면 </a:t>
            </a:r>
            <a:r>
              <a:rPr lang="en-US" altLang="ko-KR" dirty="0"/>
              <a:t>180</a:t>
            </a:r>
            <a:r>
              <a:rPr lang="ko-KR" altLang="en-US" dirty="0"/>
              <a:t>도 이상으로 회전할 일은 많이 있지 않습니다</a:t>
            </a:r>
            <a:r>
              <a:rPr lang="en-US" altLang="ko-KR" dirty="0"/>
              <a:t>. </a:t>
            </a:r>
            <a:r>
              <a:rPr lang="ko-KR" altLang="en-US" dirty="0"/>
              <a:t>물론 사고나는 경우를 제외하고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저희 완성물 구조를 보면 </a:t>
            </a:r>
            <a:r>
              <a:rPr lang="en-US" altLang="ko-KR" dirty="0"/>
              <a:t>yaw</a:t>
            </a:r>
            <a:r>
              <a:rPr lang="ko-KR" altLang="en-US" dirty="0"/>
              <a:t>축이 견뎌야 하는 무게는 모터 </a:t>
            </a:r>
            <a:r>
              <a:rPr lang="en-US" altLang="ko-KR" dirty="0"/>
              <a:t>2</a:t>
            </a:r>
            <a:r>
              <a:rPr lang="ko-KR" altLang="en-US" dirty="0"/>
              <a:t>개 입니다</a:t>
            </a:r>
            <a:r>
              <a:rPr lang="en-US" altLang="ko-KR" dirty="0"/>
              <a:t>. 360</a:t>
            </a:r>
            <a:r>
              <a:rPr lang="ko-KR" altLang="en-US" dirty="0"/>
              <a:t>도 회전하는 모터를 쓰게 되면</a:t>
            </a:r>
            <a:r>
              <a:rPr lang="en-US" altLang="ko-KR" dirty="0"/>
              <a:t>, </a:t>
            </a:r>
            <a:r>
              <a:rPr lang="ko-KR" altLang="en-US" dirty="0"/>
              <a:t>하중이 너무 심해져서 원하는 토크를 얻지 못하는 경우가 발생하기 때문에 저희는 일반적으로 </a:t>
            </a:r>
            <a:r>
              <a:rPr lang="en-US" altLang="ko-KR" dirty="0"/>
              <a:t>pitch, roll </a:t>
            </a:r>
            <a:r>
              <a:rPr lang="ko-KR" altLang="en-US" dirty="0"/>
              <a:t>축은 일반적으로 운행하는 차를 기준으로 모터를 선택했습니다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그렇지만 </a:t>
            </a:r>
            <a:r>
              <a:rPr lang="en-US" altLang="ko-KR" dirty="0"/>
              <a:t>yaw</a:t>
            </a:r>
            <a:r>
              <a:rPr lang="ko-KR" altLang="en-US" dirty="0"/>
              <a:t>축은 </a:t>
            </a:r>
            <a:r>
              <a:rPr lang="en-US" altLang="ko-KR" dirty="0"/>
              <a:t>u</a:t>
            </a:r>
            <a:r>
              <a:rPr lang="ko-KR" altLang="en-US" dirty="0"/>
              <a:t>턴하는 경우를 고려해야 하기 때문에 앞에서 언급한 </a:t>
            </a:r>
            <a:r>
              <a:rPr lang="en-US" altLang="ko-KR" dirty="0"/>
              <a:t>180</a:t>
            </a:r>
            <a:r>
              <a:rPr lang="ko-KR" altLang="en-US" dirty="0"/>
              <a:t>도 회전 모터가 아닌 </a:t>
            </a:r>
            <a:r>
              <a:rPr lang="en-US" altLang="ko-KR" dirty="0"/>
              <a:t>360</a:t>
            </a:r>
            <a:r>
              <a:rPr lang="ko-KR" altLang="en-US" dirty="0"/>
              <a:t>도 회전 모터를 선택하게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서보모터의</a:t>
            </a:r>
            <a:r>
              <a:rPr lang="ko-KR" altLang="en-US" dirty="0"/>
              <a:t> 특징이자 어려운 점은</a:t>
            </a:r>
            <a:r>
              <a:rPr lang="en-US" altLang="ko-KR" dirty="0"/>
              <a:t>, </a:t>
            </a:r>
            <a:r>
              <a:rPr lang="ko-KR" altLang="en-US" dirty="0"/>
              <a:t>무한회전 모터라는 점입니다</a:t>
            </a:r>
            <a:r>
              <a:rPr lang="en-US" altLang="ko-KR" dirty="0"/>
              <a:t>. </a:t>
            </a:r>
            <a:r>
              <a:rPr lang="ko-KR" altLang="en-US" dirty="0"/>
              <a:t>이 모터는 앞에서 언급한 모터와는 다르게 내부에 가변 저항이 </a:t>
            </a:r>
            <a:r>
              <a:rPr lang="ko-KR" altLang="en-US" dirty="0" err="1"/>
              <a:t>제거되어있기</a:t>
            </a:r>
            <a:r>
              <a:rPr lang="ko-KR" altLang="en-US" dirty="0"/>
              <a:t> 때문에</a:t>
            </a:r>
            <a:r>
              <a:rPr lang="en-US" altLang="ko-KR" dirty="0"/>
              <a:t>, </a:t>
            </a:r>
            <a:r>
              <a:rPr lang="en-US" altLang="ko-KR" dirty="0" err="1"/>
              <a:t>pwm</a:t>
            </a:r>
            <a:r>
              <a:rPr lang="ko-KR" altLang="en-US" dirty="0"/>
              <a:t>에 의해 작동하는 기능이 다릅니다</a:t>
            </a:r>
            <a:r>
              <a:rPr lang="en-US" altLang="ko-KR" dirty="0"/>
              <a:t>.</a:t>
            </a:r>
          </a:p>
          <a:p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583534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C566E9-E18B-40F7-800A-D1D6044D43F1}" type="slidenum">
              <a:rPr lang="en-US" altLang="ko-KR"/>
              <a:pPr/>
              <a:t>14</a:t>
            </a:fld>
            <a:endParaRPr lang="en-US" altLang="ko-KR"/>
          </a:p>
        </p:txBody>
      </p:sp>
      <p:sp>
        <p:nvSpPr>
          <p:cNvPr id="105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0888"/>
            <a:ext cx="5356225" cy="3709987"/>
          </a:xfrm>
          <a:ln cap="flat"/>
        </p:spPr>
      </p:sp>
      <p:sp>
        <p:nvSpPr>
          <p:cNvPr id="105881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3695" tIns="46849" rIns="93695" bIns="46849"/>
          <a:lstStyle/>
          <a:p>
            <a:r>
              <a:rPr lang="ko-KR" altLang="en-US" dirty="0"/>
              <a:t>이 </a:t>
            </a:r>
            <a:r>
              <a:rPr lang="ko-KR" altLang="en-US" dirty="0" err="1"/>
              <a:t>서보모터는</a:t>
            </a:r>
            <a:r>
              <a:rPr lang="ko-KR" altLang="en-US" dirty="0"/>
              <a:t> </a:t>
            </a:r>
            <a:r>
              <a:rPr lang="en-US" altLang="ko-KR" dirty="0" err="1"/>
              <a:t>pwm</a:t>
            </a:r>
            <a:r>
              <a:rPr lang="ko-KR" altLang="en-US" dirty="0"/>
              <a:t>으로 회전 속도와 방향을 조절할 수 있습니다</a:t>
            </a:r>
            <a:r>
              <a:rPr lang="en-US" altLang="ko-KR" dirty="0"/>
              <a:t>. 0</a:t>
            </a:r>
            <a:r>
              <a:rPr lang="ko-KR" altLang="en-US" dirty="0"/>
              <a:t>도는 시계 반대방향</a:t>
            </a:r>
            <a:r>
              <a:rPr lang="en-US" altLang="ko-KR" dirty="0"/>
              <a:t>, 90</a:t>
            </a:r>
            <a:r>
              <a:rPr lang="ko-KR" altLang="en-US" dirty="0"/>
              <a:t>도는 정지</a:t>
            </a:r>
            <a:r>
              <a:rPr lang="en-US" altLang="ko-KR" dirty="0"/>
              <a:t>, 180</a:t>
            </a:r>
            <a:r>
              <a:rPr lang="ko-KR" altLang="en-US" dirty="0"/>
              <a:t>도는 시계방향 회전입니다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그 사이는 방향만 같고 회전 속도가 </a:t>
            </a:r>
            <a:r>
              <a:rPr lang="en-US" altLang="ko-KR" dirty="0" err="1"/>
              <a:t>scalin</a:t>
            </a:r>
            <a:r>
              <a:rPr lang="ko-KR" altLang="en-US" dirty="0"/>
              <a:t>되어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4751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저희가 사용한 </a:t>
            </a:r>
            <a:r>
              <a:rPr lang="en-US" altLang="ko-KR" dirty="0"/>
              <a:t>9</a:t>
            </a:r>
            <a:r>
              <a:rPr lang="ko-KR" altLang="en-US" dirty="0"/>
              <a:t>축 </a:t>
            </a:r>
            <a:r>
              <a:rPr lang="ko-KR" altLang="en-US" dirty="0" err="1"/>
              <a:t>자이로센서</a:t>
            </a:r>
            <a:r>
              <a:rPr lang="ko-KR" altLang="en-US" dirty="0"/>
              <a:t> </a:t>
            </a:r>
            <a:r>
              <a:rPr lang="en-US" altLang="ko-KR" dirty="0"/>
              <a:t>mpu9250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센서의 데이터시트에서 눈여겨봐야 할 것은 이 것들입니다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ko-KR" altLang="en-US" dirty="0" err="1"/>
              <a:t>자이로</a:t>
            </a:r>
            <a:r>
              <a:rPr lang="ko-KR" altLang="en-US" dirty="0"/>
              <a:t> 센서가 값을 인식할 때</a:t>
            </a:r>
            <a:r>
              <a:rPr lang="en-US" altLang="ko-KR" dirty="0"/>
              <a:t>, </a:t>
            </a:r>
            <a:r>
              <a:rPr lang="ko-KR" altLang="en-US" dirty="0"/>
              <a:t>우리가 일반적으로 아는 가속도</a:t>
            </a:r>
            <a:r>
              <a:rPr lang="en-US" altLang="ko-KR" dirty="0"/>
              <a:t>, </a:t>
            </a:r>
            <a:r>
              <a:rPr lang="ko-KR" altLang="en-US" dirty="0"/>
              <a:t>자이로스코프 값이 아니므로 그 데이터를 우리가 사용하는 데이터의 값으로 </a:t>
            </a:r>
            <a:r>
              <a:rPr lang="ko-KR" altLang="en-US" dirty="0" err="1"/>
              <a:t>반환시켜줄</a:t>
            </a:r>
            <a:r>
              <a:rPr lang="ko-KR" altLang="en-US" dirty="0"/>
              <a:t> 때 필요한 값들입니다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DBCCD6-8456-4C5A-B6E6-63CED24552B8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6551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자이로</a:t>
            </a:r>
            <a:r>
              <a:rPr lang="ko-KR" altLang="en-US" dirty="0"/>
              <a:t> </a:t>
            </a:r>
            <a:r>
              <a:rPr lang="ko-KR" altLang="en-US" dirty="0" err="1"/>
              <a:t>스코프에</a:t>
            </a:r>
            <a:r>
              <a:rPr lang="ko-KR" altLang="en-US" dirty="0"/>
              <a:t> 대한 내용을 보면</a:t>
            </a:r>
            <a:r>
              <a:rPr lang="en-US" altLang="ko-KR" dirty="0"/>
              <a:t>, </a:t>
            </a:r>
            <a:r>
              <a:rPr lang="ko-KR" altLang="en-US" dirty="0"/>
              <a:t>이렇게 민감도가 </a:t>
            </a:r>
            <a:r>
              <a:rPr lang="en-US" altLang="ko-KR" dirty="0"/>
              <a:t>131</a:t>
            </a:r>
            <a:r>
              <a:rPr lang="ko-KR" altLang="en-US" dirty="0"/>
              <a:t>로 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값은</a:t>
            </a:r>
            <a:r>
              <a:rPr lang="en-US" altLang="ko-KR" dirty="0"/>
              <a:t>, </a:t>
            </a:r>
            <a:r>
              <a:rPr lang="ko-KR" altLang="en-US" dirty="0"/>
              <a:t>아까 보았던 </a:t>
            </a:r>
            <a:r>
              <a:rPr lang="en-US" altLang="ko-KR" dirty="0"/>
              <a:t>16</a:t>
            </a:r>
            <a:r>
              <a:rPr lang="ko-KR" altLang="en-US" dirty="0"/>
              <a:t>비트를 </a:t>
            </a:r>
            <a:r>
              <a:rPr lang="en-US" altLang="ko-KR" dirty="0"/>
              <a:t>250</a:t>
            </a:r>
            <a:r>
              <a:rPr lang="ko-KR" altLang="en-US" dirty="0"/>
              <a:t>도로 나눈 값입니다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센서에서 인식한 값을 </a:t>
            </a:r>
            <a:r>
              <a:rPr lang="en-US" altLang="ko-KR" dirty="0"/>
              <a:t>131</a:t>
            </a:r>
            <a:r>
              <a:rPr lang="ko-KR" altLang="en-US" dirty="0"/>
              <a:t>로 나누면</a:t>
            </a:r>
            <a:r>
              <a:rPr lang="en-US" altLang="ko-KR" dirty="0"/>
              <a:t>(</a:t>
            </a:r>
            <a:r>
              <a:rPr lang="ko-KR" altLang="en-US" dirty="0"/>
              <a:t>해당 컨디션일 때</a:t>
            </a:r>
            <a:r>
              <a:rPr lang="en-US" altLang="ko-KR" dirty="0"/>
              <a:t>) </a:t>
            </a:r>
            <a:r>
              <a:rPr lang="ko-KR" altLang="en-US" dirty="0"/>
              <a:t>우리가 원하는 값이 도출된다는 의미입니다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DBCCD6-8456-4C5A-B6E6-63CED24552B8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4918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자료도 마찬가지입니다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16</a:t>
            </a:r>
            <a:r>
              <a:rPr lang="ko-KR" altLang="en-US" dirty="0"/>
              <a:t>비트인데 </a:t>
            </a:r>
            <a:r>
              <a:rPr lang="en-US" altLang="ko-KR" dirty="0"/>
              <a:t>+-2</a:t>
            </a:r>
            <a:r>
              <a:rPr lang="ko-KR" altLang="en-US" dirty="0"/>
              <a:t>이니까 반으로 나눠주면 저 값이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가속도 센서 측정 값을 </a:t>
            </a:r>
            <a:r>
              <a:rPr lang="en-US" altLang="ko-KR" dirty="0"/>
              <a:t>16384</a:t>
            </a:r>
            <a:r>
              <a:rPr lang="ko-KR" altLang="en-US" dirty="0"/>
              <a:t>로 나눠주면 우리가 원하는 값이 도출됩니다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DBCCD6-8456-4C5A-B6E6-63CED24552B8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61699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</a:t>
            </a:r>
            <a:r>
              <a:rPr lang="en-US" altLang="ko-KR" dirty="0" err="1"/>
              <a:t>sda</a:t>
            </a:r>
            <a:r>
              <a:rPr lang="en-US" altLang="ko-KR" dirty="0"/>
              <a:t>, </a:t>
            </a:r>
            <a:r>
              <a:rPr lang="en-US" altLang="ko-KR" dirty="0" err="1"/>
              <a:t>scl</a:t>
            </a:r>
            <a:r>
              <a:rPr lang="ko-KR" altLang="en-US" dirty="0"/>
              <a:t>에 대한 간략한 도표인데요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간단히 설명하면</a:t>
            </a:r>
            <a:r>
              <a:rPr lang="en-US" altLang="ko-KR" dirty="0"/>
              <a:t>, </a:t>
            </a:r>
            <a:r>
              <a:rPr lang="ko-KR" altLang="en-US" dirty="0"/>
              <a:t>이 펄스 신호들로 </a:t>
            </a:r>
            <a:r>
              <a:rPr lang="ko-KR" altLang="en-US" dirty="0" err="1"/>
              <a:t>슬레이브</a:t>
            </a:r>
            <a:r>
              <a:rPr lang="ko-KR" altLang="en-US" dirty="0"/>
              <a:t> 기기로부터 데이터를 읽거나 쓸 수 있다는 이야기입니다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DBCCD6-8456-4C5A-B6E6-63CED24552B8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76073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ko-KR" altLang="en-US" dirty="0" err="1"/>
              <a:t>아두이노</a:t>
            </a:r>
            <a:r>
              <a:rPr lang="ko-KR" altLang="en-US" dirty="0"/>
              <a:t> 코드를 한번 볼 텐데요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en-US" altLang="ko-KR" dirty="0"/>
              <a:t>I2Cdev.h </a:t>
            </a:r>
            <a:r>
              <a:rPr lang="ko-KR" altLang="en-US" dirty="0"/>
              <a:t>와 </a:t>
            </a:r>
            <a:r>
              <a:rPr lang="en-US" altLang="ko-KR" dirty="0" err="1"/>
              <a:t>Gyro.h</a:t>
            </a:r>
            <a:r>
              <a:rPr lang="ko-KR" altLang="en-US" dirty="0"/>
              <a:t>이라는 것을 포함시켰는데요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I2Cdev.h</a:t>
            </a:r>
            <a:r>
              <a:rPr lang="ko-KR" altLang="en-US" dirty="0"/>
              <a:t> 은 센서와의 </a:t>
            </a:r>
            <a:r>
              <a:rPr lang="en-US" altLang="ko-KR" dirty="0"/>
              <a:t>I2C </a:t>
            </a:r>
            <a:r>
              <a:rPr lang="ko-KR" altLang="en-US" dirty="0"/>
              <a:t>통신을 위한 기능을 담고 있는 파일로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깃허브에서</a:t>
            </a:r>
            <a:r>
              <a:rPr lang="ko-KR" altLang="en-US" dirty="0"/>
              <a:t> 찾았습니다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Gyro.h</a:t>
            </a:r>
            <a:r>
              <a:rPr lang="ko-KR" altLang="en-US" dirty="0"/>
              <a:t>은 저희가 원하는 기능만을 수행하기 위한 </a:t>
            </a:r>
            <a:r>
              <a:rPr lang="en-US" altLang="ko-KR" dirty="0"/>
              <a:t>class</a:t>
            </a:r>
            <a:r>
              <a:rPr lang="ko-KR" altLang="en-US" dirty="0"/>
              <a:t>를 정의하였습니다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DBCCD6-8456-4C5A-B6E6-63CED24552B8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9448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발표 순서는 다음과 같습니다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DBCCD6-8456-4C5A-B6E6-63CED24552B8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상보필터를 위해 측정 시간을 그때그때 측정해줍니다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센서로부터 받아들이는 값을 넣을 </a:t>
            </a:r>
            <a:r>
              <a:rPr lang="en-US" altLang="ko-KR" dirty="0"/>
              <a:t>raw data</a:t>
            </a:r>
            <a:r>
              <a:rPr lang="ko-KR" altLang="en-US" dirty="0"/>
              <a:t>와 이것을 변형하여 사용할 변수를 따로 선언해줍니다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DBCCD6-8456-4C5A-B6E6-63CED24552B8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9448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setup</a:t>
            </a:r>
            <a:r>
              <a:rPr lang="ko-KR" altLang="en-US" dirty="0"/>
              <a:t>과정입니다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initialize()</a:t>
            </a:r>
            <a:r>
              <a:rPr lang="ko-KR" altLang="en-US" dirty="0"/>
              <a:t>함수가 나오는데요</a:t>
            </a:r>
            <a:r>
              <a:rPr lang="en-US" altLang="ko-KR" dirty="0"/>
              <a:t>. </a:t>
            </a:r>
            <a:r>
              <a:rPr lang="ko-KR" altLang="en-US" dirty="0"/>
              <a:t>이는 저희가 구현한 </a:t>
            </a:r>
            <a:r>
              <a:rPr lang="en-US" altLang="ko-KR" dirty="0" err="1"/>
              <a:t>Gyro.h</a:t>
            </a:r>
            <a:r>
              <a:rPr lang="ko-KR" altLang="en-US" dirty="0"/>
              <a:t>에 정의되어 있는 초기화 함수로서 센서를 저희의 동작에 맞게 센서를 초기화해주는 함수입니다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DBCCD6-8456-4C5A-B6E6-63CED24552B8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9448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 </a:t>
            </a:r>
            <a:r>
              <a:rPr lang="ko-KR" altLang="en-US" dirty="0"/>
              <a:t>코드 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함수 또한 </a:t>
            </a:r>
            <a:r>
              <a:rPr lang="en-US" altLang="ko-KR" dirty="0" err="1"/>
              <a:t>Gyro.h</a:t>
            </a:r>
            <a:r>
              <a:rPr lang="ko-KR" altLang="en-US" dirty="0"/>
              <a:t>에 포함되어 있는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요약하면</a:t>
            </a:r>
            <a:r>
              <a:rPr lang="en-US" altLang="ko-KR" dirty="0"/>
              <a:t>, </a:t>
            </a:r>
            <a:r>
              <a:rPr lang="ko-KR" altLang="en-US" dirty="0"/>
              <a:t>센서로부터 값을 받아오는 것입니다</a:t>
            </a:r>
            <a:r>
              <a:rPr lang="en-US" altLang="ko-KR" dirty="0"/>
              <a:t>.(</a:t>
            </a:r>
            <a:r>
              <a:rPr lang="ko-KR" altLang="en-US" dirty="0"/>
              <a:t>가속도와 </a:t>
            </a:r>
            <a:r>
              <a:rPr lang="ko-KR" altLang="en-US" dirty="0" err="1"/>
              <a:t>자이로</a:t>
            </a:r>
            <a:r>
              <a:rPr lang="ko-KR" altLang="en-US" dirty="0"/>
              <a:t> </a:t>
            </a:r>
            <a:r>
              <a:rPr lang="ko-KR" altLang="en-US" dirty="0" err="1"/>
              <a:t>스코프에</a:t>
            </a:r>
            <a:r>
              <a:rPr lang="ko-KR" altLang="en-US" dirty="0"/>
              <a:t> 대해서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DBCCD6-8456-4C5A-B6E6-63CED24552B8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36018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숫자들은 아까 언급했던</a:t>
            </a:r>
            <a:r>
              <a:rPr lang="en-US" altLang="ko-KR" dirty="0"/>
              <a:t>, </a:t>
            </a:r>
            <a:r>
              <a:rPr lang="ko-KR" altLang="en-US" dirty="0"/>
              <a:t>우리가 원하는 값으로 변환시켜줄 수 있는 숫자들이고요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~ </a:t>
            </a:r>
            <a:r>
              <a:rPr lang="ko-KR" altLang="en-US" dirty="0"/>
              <a:t>코드 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마지막에 상보 필터를 달아서 노이즈를 잡아주는 역할을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DBCCD6-8456-4C5A-B6E6-63CED24552B8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95810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/>
              <a:t>yaw </a:t>
            </a:r>
            <a:r>
              <a:rPr lang="ko-KR" altLang="en-US" dirty="0"/>
              <a:t>축 모터는</a:t>
            </a:r>
            <a:r>
              <a:rPr lang="en-US" altLang="ko-KR" dirty="0"/>
              <a:t>, </a:t>
            </a:r>
            <a:r>
              <a:rPr lang="ko-KR" altLang="en-US" dirty="0"/>
              <a:t>미리 말씀드린 대로 각도를 직접 설정하여 움직이지는 못합니다</a:t>
            </a:r>
            <a:r>
              <a:rPr lang="en-US" altLang="ko-KR" dirty="0"/>
              <a:t>. </a:t>
            </a:r>
            <a:r>
              <a:rPr lang="ko-KR" altLang="en-US" dirty="0"/>
              <a:t>따라서 정교한 움직임이 힘들죠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저희가 생각한 방법은</a:t>
            </a:r>
            <a:r>
              <a:rPr lang="en-US" altLang="ko-KR" dirty="0"/>
              <a:t>, </a:t>
            </a:r>
            <a:r>
              <a:rPr lang="ko-KR" altLang="en-US" dirty="0"/>
              <a:t>각속도에 대하여 해당 모터의 속도를 스케일링 하여 원하는 속도로 움직이게 하는 </a:t>
            </a:r>
            <a:r>
              <a:rPr lang="ko-KR" altLang="en-US" dirty="0" err="1"/>
              <a:t>것이였습니다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보시면 시계 방향과 시계 반대방향에 대하여 스케일링 하는 숫자가 각각 다른데</a:t>
            </a:r>
            <a:r>
              <a:rPr lang="en-US" altLang="ko-KR" dirty="0"/>
              <a:t>, </a:t>
            </a:r>
            <a:r>
              <a:rPr lang="ko-KR" altLang="en-US" dirty="0"/>
              <a:t>이는 저희가 시뮬레이션 해본 결과</a:t>
            </a:r>
            <a:r>
              <a:rPr lang="en-US" altLang="ko-KR" dirty="0"/>
              <a:t>, </a:t>
            </a:r>
            <a:r>
              <a:rPr lang="ko-KR" altLang="en-US" dirty="0"/>
              <a:t>실제로 시계 방향과 시계 반대 방향의 속도 차이가 있었기 때문에</a:t>
            </a:r>
            <a:r>
              <a:rPr lang="en-US" altLang="ko-KR" dirty="0"/>
              <a:t>, </a:t>
            </a:r>
            <a:r>
              <a:rPr lang="ko-KR" altLang="en-US" dirty="0"/>
              <a:t>저희가 임의로 조정하여 가장 적절하게 움직이는 스케일 값을 찾아낸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DBCCD6-8456-4C5A-B6E6-63CED24552B8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52163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시뮬레이션 영상입니다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DBCCD6-8456-4C5A-B6E6-63CED24552B8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2174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프로젝트를 진행하면서 이러한 기술을 우리가 사용하는 자동차</a:t>
            </a:r>
            <a:r>
              <a:rPr lang="en-US" altLang="ko-KR" dirty="0"/>
              <a:t>, </a:t>
            </a:r>
            <a:r>
              <a:rPr lang="ko-KR" altLang="en-US" dirty="0"/>
              <a:t>공군이 사용하는 전투기</a:t>
            </a:r>
            <a:r>
              <a:rPr lang="en-US" altLang="ko-KR" dirty="0"/>
              <a:t>, </a:t>
            </a:r>
            <a:r>
              <a:rPr lang="ko-KR" altLang="en-US" dirty="0"/>
              <a:t>일반 배나 </a:t>
            </a:r>
            <a:r>
              <a:rPr lang="ko-KR" altLang="en-US" dirty="0" err="1"/>
              <a:t>크루즈에</a:t>
            </a:r>
            <a:r>
              <a:rPr lang="ko-KR" altLang="en-US" dirty="0"/>
              <a:t> 접목시킬 수 있나 상상을 해보게 되었는데요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프로젝트를 진행하면서 </a:t>
            </a:r>
            <a:r>
              <a:rPr lang="ko-KR" altLang="en-US" dirty="0" err="1"/>
              <a:t>격었던</a:t>
            </a:r>
            <a:r>
              <a:rPr lang="ko-KR" altLang="en-US" dirty="0"/>
              <a:t> 제한사항들</a:t>
            </a:r>
            <a:r>
              <a:rPr lang="en-US" altLang="ko-KR" dirty="0"/>
              <a:t>, </a:t>
            </a:r>
            <a:r>
              <a:rPr lang="ko-KR" altLang="en-US" dirty="0" err="1"/>
              <a:t>예컨데</a:t>
            </a:r>
            <a:r>
              <a:rPr lang="ko-KR" altLang="en-US" dirty="0"/>
              <a:t> 메모리</a:t>
            </a:r>
            <a:r>
              <a:rPr lang="en-US" altLang="ko-KR" dirty="0"/>
              <a:t>, </a:t>
            </a:r>
            <a:r>
              <a:rPr lang="ko-KR" altLang="en-US" dirty="0"/>
              <a:t>좀더 정확한 센서</a:t>
            </a:r>
            <a:r>
              <a:rPr lang="en-US" altLang="ko-KR" dirty="0"/>
              <a:t>, </a:t>
            </a:r>
            <a:r>
              <a:rPr lang="ko-KR" altLang="en-US" dirty="0"/>
              <a:t>더 큰 토크를 가지고 있는 모터</a:t>
            </a:r>
            <a:r>
              <a:rPr lang="en-US" altLang="ko-KR" dirty="0"/>
              <a:t>, </a:t>
            </a:r>
            <a:r>
              <a:rPr lang="ko-KR" altLang="en-US" dirty="0"/>
              <a:t>멀티 쓰레드를 할 수 있는 경제적 여유와 시간적 여유</a:t>
            </a:r>
            <a:r>
              <a:rPr lang="en-US" altLang="ko-KR" dirty="0"/>
              <a:t> </a:t>
            </a:r>
            <a:r>
              <a:rPr lang="ko-KR" altLang="en-US" dirty="0"/>
              <a:t>등 여러가지가 갖추어 진다면 충분히 </a:t>
            </a:r>
            <a:r>
              <a:rPr lang="ko-KR" altLang="en-US" dirty="0" err="1"/>
              <a:t>자이로</a:t>
            </a:r>
            <a:r>
              <a:rPr lang="ko-KR" altLang="en-US" dirty="0"/>
              <a:t> </a:t>
            </a:r>
            <a:r>
              <a:rPr lang="ko-KR" altLang="en-US" dirty="0" err="1"/>
              <a:t>스테빌라이져</a:t>
            </a:r>
            <a:r>
              <a:rPr lang="ko-KR" altLang="en-US" dirty="0"/>
              <a:t> 기능을 포함하고 있는 여러 운송수단을 만들 수 </a:t>
            </a:r>
            <a:r>
              <a:rPr lang="ko-KR" altLang="en-US" dirty="0" err="1"/>
              <a:t>있을거라</a:t>
            </a:r>
            <a:r>
              <a:rPr lang="ko-KR" altLang="en-US" dirty="0"/>
              <a:t> 생각됩니다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DBCCD6-8456-4C5A-B6E6-63CED24552B8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002243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감사합니다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DBCCD6-8456-4C5A-B6E6-63CED24552B8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4973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이번 프로젝트를 우리가 일상 생활에서 느낄 수 있는 불편함과 동시에 사회적으로 이슈화가 되고 있는 문제를 접목시킬 수 있는 주제들로 좁혀 나가는 노력을 하였습니다</a:t>
            </a:r>
            <a:r>
              <a:rPr lang="en-US" altLang="ko-KR" dirty="0"/>
              <a:t>. </a:t>
            </a:r>
            <a:r>
              <a:rPr lang="ko-KR" altLang="en-US" dirty="0"/>
              <a:t>많은 주제들 중 저희는 우리가 일상 생활에서 자주 느낄 수 있는 멀미와</a:t>
            </a:r>
            <a:r>
              <a:rPr lang="en-US" altLang="ko-KR" dirty="0"/>
              <a:t>, </a:t>
            </a:r>
            <a:r>
              <a:rPr lang="ko-KR" altLang="en-US" dirty="0"/>
              <a:t>고령화 운전자에 대한 사회적 이슈를 접목시킬 수 있는 </a:t>
            </a:r>
            <a:r>
              <a:rPr lang="ko-KR" altLang="en-US" dirty="0" err="1"/>
              <a:t>자이로</a:t>
            </a:r>
            <a:r>
              <a:rPr lang="ko-KR" altLang="en-US" dirty="0"/>
              <a:t> </a:t>
            </a:r>
            <a:r>
              <a:rPr lang="ko-KR" altLang="en-US" dirty="0" err="1"/>
              <a:t>모빌리티를</a:t>
            </a:r>
            <a:r>
              <a:rPr lang="ko-KR" altLang="en-US" dirty="0"/>
              <a:t> 선택하게 되었습니다</a:t>
            </a:r>
            <a:r>
              <a:rPr lang="en-US" altLang="ko-KR" dirty="0"/>
              <a:t>. </a:t>
            </a:r>
            <a:r>
              <a:rPr lang="ko-KR" altLang="en-US" dirty="0"/>
              <a:t>해당 주제를 함으로써 시각정보와 감각 </a:t>
            </a:r>
            <a:r>
              <a:rPr lang="ko-KR" altLang="en-US" dirty="0" err="1"/>
              <a:t>정보간의</a:t>
            </a:r>
            <a:r>
              <a:rPr lang="ko-KR" altLang="en-US" dirty="0"/>
              <a:t> 불일치를 줄여 승객들의 멀미 뿐만 아니라 운전자의 둔감성을 보완해줄 수 있다 </a:t>
            </a:r>
            <a:r>
              <a:rPr lang="ko-KR" altLang="en-US" dirty="0" err="1"/>
              <a:t>판다하였습니다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DBCCD6-8456-4C5A-B6E6-63CED24552B8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9680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자이로</a:t>
            </a:r>
            <a:r>
              <a:rPr lang="ko-KR" altLang="en-US" dirty="0"/>
              <a:t> </a:t>
            </a:r>
            <a:r>
              <a:rPr lang="ko-KR" altLang="en-US" dirty="0" err="1"/>
              <a:t>스테빌라이져는</a:t>
            </a:r>
            <a:r>
              <a:rPr lang="ko-KR" altLang="en-US" dirty="0"/>
              <a:t> </a:t>
            </a:r>
            <a:r>
              <a:rPr lang="en-US" altLang="ko-KR" dirty="0"/>
              <a:t>yaw, pitch, roll</a:t>
            </a:r>
            <a:r>
              <a:rPr lang="ko-KR" altLang="en-US" dirty="0"/>
              <a:t> 이 </a:t>
            </a:r>
            <a:r>
              <a:rPr lang="ko-KR" altLang="en-US" dirty="0" err="1"/>
              <a:t>세축에</a:t>
            </a:r>
            <a:r>
              <a:rPr lang="ko-KR" altLang="en-US" dirty="0"/>
              <a:t> 대하여 실시간으로 정보를 받고</a:t>
            </a:r>
            <a:r>
              <a:rPr lang="en-US" altLang="ko-KR" dirty="0"/>
              <a:t>, </a:t>
            </a:r>
            <a:r>
              <a:rPr lang="ko-KR" altLang="en-US" dirty="0"/>
              <a:t>이에 대하여 얼마나 회전할 지를 결정해주어 </a:t>
            </a:r>
            <a:r>
              <a:rPr lang="en-US" altLang="ko-KR" dirty="0"/>
              <a:t>3</a:t>
            </a:r>
            <a:r>
              <a:rPr lang="ko-KR" altLang="en-US" dirty="0"/>
              <a:t>차원 평형 상태를 유지시켜주는 시스템입니다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DBCCD6-8456-4C5A-B6E6-63CED24552B8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3688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주제 구현을 위해 구매한 </a:t>
            </a:r>
            <a:r>
              <a:rPr lang="ko-KR" altLang="en-US" dirty="0" err="1"/>
              <a:t>재료들이구요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DBCCD6-8456-4C5A-B6E6-63CED24552B8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0563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처음 프로젝트 발표 때 보여드렸던 가상 디자인입니다</a:t>
            </a:r>
            <a:r>
              <a:rPr lang="en-US" altLang="ko-KR" dirty="0"/>
              <a:t>. </a:t>
            </a:r>
            <a:r>
              <a:rPr lang="ko-KR" altLang="en-US" dirty="0"/>
              <a:t>하지만 실제로 </a:t>
            </a:r>
            <a:r>
              <a:rPr lang="ko-KR" altLang="en-US" dirty="0" err="1"/>
              <a:t>자이로</a:t>
            </a:r>
            <a:r>
              <a:rPr lang="ko-KR" altLang="en-US" dirty="0"/>
              <a:t> 볼을 따로 구현하기 어렵기 때문에 간이로 만든 판을 설치하여 실험을 할 계획을 세웠습니다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59A6-8DF2-4DA9-86DA-2AEDD2201D75}" type="slidenum">
              <a:rPr lang="en-US" altLang="ko-KR" smtClean="0"/>
              <a:pPr/>
              <a:t>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캐드</a:t>
            </a:r>
            <a:r>
              <a:rPr lang="ko-KR" altLang="en-US" dirty="0"/>
              <a:t> 프로그램으로 간단히 저희 회로를 구상해봤습니다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이 검은색 모터는 </a:t>
            </a:r>
            <a:r>
              <a:rPr lang="en-US" altLang="ko-KR" dirty="0"/>
              <a:t>yaw </a:t>
            </a:r>
            <a:r>
              <a:rPr lang="ko-KR" altLang="en-US" dirty="0"/>
              <a:t>축을 담당하는 것으로</a:t>
            </a:r>
            <a:r>
              <a:rPr lang="en-US" altLang="ko-KR" dirty="0"/>
              <a:t>, </a:t>
            </a:r>
            <a:r>
              <a:rPr lang="ko-KR" altLang="en-US" dirty="0"/>
              <a:t>센서가 좌</a:t>
            </a:r>
            <a:r>
              <a:rPr lang="en-US" altLang="ko-KR" dirty="0"/>
              <a:t>, </a:t>
            </a:r>
            <a:r>
              <a:rPr lang="ko-KR" altLang="en-US" dirty="0"/>
              <a:t>우로 움직일 때마다 그에 역방향으로 움직여 주어 해당 축의 평형 상태를 유지시켜줍니다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 이 모터는 </a:t>
            </a:r>
            <a:r>
              <a:rPr lang="en-US" altLang="ko-KR" dirty="0"/>
              <a:t>pitch </a:t>
            </a:r>
            <a:r>
              <a:rPr lang="ko-KR" altLang="en-US" dirty="0"/>
              <a:t>축을 담당하는 것으로</a:t>
            </a:r>
            <a:r>
              <a:rPr lang="en-US" altLang="ko-KR" dirty="0"/>
              <a:t>, </a:t>
            </a:r>
            <a:r>
              <a:rPr lang="ko-KR" altLang="en-US" dirty="0"/>
              <a:t>센서가 위</a:t>
            </a:r>
            <a:r>
              <a:rPr lang="en-US" altLang="ko-KR" dirty="0"/>
              <a:t>, </a:t>
            </a:r>
            <a:r>
              <a:rPr lang="ko-KR" altLang="en-US" dirty="0"/>
              <a:t>아래로 움직일 때마다 그에 역방향으로 움직여 주어 해당 축의 평형 상태를 유지시켜줍니다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 이 모터는 </a:t>
            </a:r>
            <a:r>
              <a:rPr lang="en-US" altLang="ko-KR" dirty="0"/>
              <a:t>roll </a:t>
            </a:r>
            <a:r>
              <a:rPr lang="ko-KR" altLang="en-US" dirty="0"/>
              <a:t>축을 담당하는 것으로</a:t>
            </a:r>
            <a:r>
              <a:rPr lang="en-US" altLang="ko-KR" dirty="0"/>
              <a:t>, </a:t>
            </a:r>
            <a:r>
              <a:rPr lang="ko-KR" altLang="en-US" dirty="0"/>
              <a:t>센서가 좌</a:t>
            </a:r>
            <a:r>
              <a:rPr lang="en-US" altLang="ko-KR" dirty="0"/>
              <a:t>, </a:t>
            </a:r>
            <a:r>
              <a:rPr lang="ko-KR" altLang="en-US" dirty="0"/>
              <a:t>우로 기울 때마다 그에 역방향으로 움직여 주어 해당 축의 평형 상태를 유지시켜줍니다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때 </a:t>
            </a:r>
            <a:r>
              <a:rPr lang="en-US" altLang="ko-KR" dirty="0"/>
              <a:t>9</a:t>
            </a:r>
            <a:r>
              <a:rPr lang="ko-KR" altLang="en-US" dirty="0"/>
              <a:t>볼트를 따로 달아준 이유는</a:t>
            </a:r>
            <a:r>
              <a:rPr lang="en-US" altLang="ko-KR" dirty="0"/>
              <a:t>, </a:t>
            </a:r>
            <a:r>
              <a:rPr lang="ko-KR" altLang="en-US" dirty="0" err="1"/>
              <a:t>아두이노의</a:t>
            </a:r>
            <a:r>
              <a:rPr lang="ko-KR" altLang="en-US" dirty="0"/>
              <a:t> </a:t>
            </a:r>
            <a:r>
              <a:rPr lang="en-US" altLang="ko-KR" dirty="0"/>
              <a:t>5v </a:t>
            </a:r>
            <a:r>
              <a:rPr lang="ko-KR" altLang="en-US" dirty="0"/>
              <a:t>로 세개의 모터를 동시에 구동하는 것을 불가능하기 때문에</a:t>
            </a:r>
            <a:r>
              <a:rPr lang="en-US" altLang="ko-KR" dirty="0"/>
              <a:t>, 9v</a:t>
            </a:r>
            <a:r>
              <a:rPr lang="ko-KR" altLang="en-US" dirty="0"/>
              <a:t>를 </a:t>
            </a:r>
            <a:r>
              <a:rPr lang="en-US" altLang="ko-KR" dirty="0"/>
              <a:t>yaw</a:t>
            </a:r>
            <a:r>
              <a:rPr lang="ko-KR" altLang="en-US" dirty="0"/>
              <a:t>축 회전 모터에 달아주었습니다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59A6-8DF2-4DA9-86DA-2AEDD2201D75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4755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C566E9-E18B-40F7-800A-D1D6044D43F1}" type="slidenum">
              <a:rPr lang="en-US" altLang="ko-KR"/>
              <a:pPr/>
              <a:t>8</a:t>
            </a:fld>
            <a:endParaRPr lang="en-US" altLang="ko-KR"/>
          </a:p>
        </p:txBody>
      </p:sp>
      <p:sp>
        <p:nvSpPr>
          <p:cNvPr id="105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0888"/>
            <a:ext cx="5356225" cy="3709987"/>
          </a:xfrm>
          <a:ln cap="flat"/>
        </p:spPr>
      </p:sp>
      <p:sp>
        <p:nvSpPr>
          <p:cNvPr id="105881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3695" tIns="46849" rIns="93695" bIns="46849"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구현 단계를 보면</a:t>
            </a:r>
            <a:r>
              <a:rPr lang="en-US" altLang="ko-KR" dirty="0"/>
              <a:t>, </a:t>
            </a:r>
            <a:r>
              <a:rPr lang="ko-KR" altLang="en-US" dirty="0"/>
              <a:t>먼저 </a:t>
            </a:r>
            <a:r>
              <a:rPr lang="en-US" altLang="ko-KR" dirty="0"/>
              <a:t>RC </a:t>
            </a:r>
            <a:r>
              <a:rPr lang="ko-KR" altLang="en-US" dirty="0"/>
              <a:t>카를 </a:t>
            </a:r>
            <a:r>
              <a:rPr lang="ko-KR" altLang="en-US" dirty="0" err="1"/>
              <a:t>재구조</a:t>
            </a:r>
            <a:r>
              <a:rPr lang="ko-KR" altLang="en-US" dirty="0"/>
              <a:t> </a:t>
            </a:r>
            <a:r>
              <a:rPr lang="ko-KR" altLang="en-US" dirty="0" err="1"/>
              <a:t>했구요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 모터는 아까 회로도에서 본 </a:t>
            </a:r>
            <a:r>
              <a:rPr lang="en-US" altLang="ko-KR" dirty="0"/>
              <a:t>yaw</a:t>
            </a:r>
            <a:r>
              <a:rPr lang="ko-KR" altLang="en-US" dirty="0"/>
              <a:t>축을 담당하는 모터입니다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C566E9-E18B-40F7-800A-D1D6044D43F1}" type="slidenum">
              <a:rPr lang="en-US" altLang="ko-KR"/>
              <a:pPr/>
              <a:t>9</a:t>
            </a:fld>
            <a:endParaRPr lang="en-US" altLang="ko-KR"/>
          </a:p>
        </p:txBody>
      </p:sp>
      <p:sp>
        <p:nvSpPr>
          <p:cNvPr id="105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0888"/>
            <a:ext cx="5356225" cy="3709987"/>
          </a:xfrm>
          <a:ln cap="flat"/>
        </p:spPr>
      </p:sp>
      <p:sp>
        <p:nvSpPr>
          <p:cNvPr id="105881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3695" tIns="46849" rIns="93695" bIns="46849"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회로를 구성해 </a:t>
            </a:r>
            <a:r>
              <a:rPr lang="ko-KR" altLang="en-US" dirty="0" err="1"/>
              <a:t>보았구요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31370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5029200" y="1600200"/>
            <a:ext cx="43815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5029200" y="3938588"/>
            <a:ext cx="43815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-26988"/>
            <a:ext cx="9906000" cy="1439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4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4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2.png"/><Relationship Id="rId5" Type="http://schemas.microsoft.com/office/2007/relationships/media" Target="../media/media3.mp4"/><Relationship Id="rId10" Type="http://schemas.openxmlformats.org/officeDocument/2006/relationships/notesSlide" Target="../notesSlides/notesSlide25.xml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ext Box 2"/>
          <p:cNvSpPr txBox="1">
            <a:spLocks noChangeArrowheads="1"/>
          </p:cNvSpPr>
          <p:nvPr/>
        </p:nvSpPr>
        <p:spPr bwMode="auto">
          <a:xfrm>
            <a:off x="273050" y="1700808"/>
            <a:ext cx="9504486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ko-KR" sz="5500">
                <a:effectLst>
                  <a:outerShdw blurRad="38100" dist="38100" dir="2700000" algn="tl">
                    <a:srgbClr val="C0C0C0"/>
                  </a:outerShdw>
                </a:effectLst>
                <a:latin typeface="HY견고딕" pitchFamily="18" charset="-127"/>
                <a:ea typeface="HY견고딕" pitchFamily="18" charset="-127"/>
              </a:rPr>
              <a:t>Gyro Mobility 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4521200" y="6453188"/>
            <a:ext cx="655638" cy="27146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latinLnBrk="0" hangingPunct="0"/>
            <a:endParaRPr lang="ko-KR" altLang="en-US"/>
          </a:p>
        </p:txBody>
      </p:sp>
      <p:sp>
        <p:nvSpPr>
          <p:cNvPr id="190469" name="Rectangle 5"/>
          <p:cNvSpPr>
            <a:spLocks noChangeArrowheads="1"/>
          </p:cNvSpPr>
          <p:nvPr/>
        </p:nvSpPr>
        <p:spPr bwMode="auto">
          <a:xfrm>
            <a:off x="2676143" y="2639527"/>
            <a:ext cx="8154114" cy="743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5783" tIns="47891" rIns="95783" bIns="47891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Processor Comprehensive Application Design</a:t>
            </a:r>
            <a:br>
              <a:rPr kumimoji="1"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</a:br>
            <a:br>
              <a:rPr kumimoji="1"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</a:br>
            <a:endParaRPr kumimoji="1" lang="en-US" altLang="ko-KR" sz="1400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5" name="슬라이드 번호 개체 틀 3"/>
          <p:cNvSpPr txBox="1">
            <a:spLocks/>
          </p:cNvSpPr>
          <p:nvPr/>
        </p:nvSpPr>
        <p:spPr>
          <a:xfrm>
            <a:off x="9146674" y="-25956"/>
            <a:ext cx="758502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>
                <a:solidFill>
                  <a:schemeClr val="bg1"/>
                </a:solidFill>
              </a:rPr>
              <a:t>-  </a:t>
            </a:r>
            <a:fld id="{BA03F400-F5B5-4CD7-8020-96CEAFFF99B2}" type="slidenum">
              <a:rPr lang="en-US" altLang="ko-KR" sz="1600" smtClean="0">
                <a:solidFill>
                  <a:schemeClr val="bg1"/>
                </a:solidFill>
              </a:rPr>
              <a:pPr algn="ctr"/>
              <a:t>1</a:t>
            </a:fld>
            <a:r>
              <a:rPr lang="en-US" altLang="ko-KR" sz="1600">
                <a:solidFill>
                  <a:schemeClr val="bg1"/>
                </a:solidFill>
              </a:rPr>
              <a:t>  -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82C5DD-BFF1-44AB-BA9B-736E5F7AC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8467" y="3328206"/>
            <a:ext cx="4149065" cy="3124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5783" tIns="47891" rIns="95783" bIns="47891" anchor="t">
            <a:spAutoFit/>
          </a:bodyPr>
          <a:lstStyle/>
          <a:p>
            <a:pPr>
              <a:lnSpc>
                <a:spcPct val="250000"/>
              </a:lnSpc>
              <a:spcBef>
                <a:spcPct val="50000"/>
              </a:spcBef>
              <a:defRPr/>
            </a:pPr>
            <a:r>
              <a:rPr kumimoji="1"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Team Leader</a:t>
            </a:r>
            <a:r>
              <a:rPr kumimoji="1" lang="ko-KR" altLang="en-US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 </a:t>
            </a:r>
            <a:r>
              <a:rPr kumimoji="1"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: Yang</a:t>
            </a:r>
            <a:r>
              <a:rPr kumimoji="1" lang="ko-KR" altLang="en-US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 </a:t>
            </a:r>
            <a:r>
              <a:rPr kumimoji="1"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Hyun</a:t>
            </a:r>
            <a:r>
              <a:rPr kumimoji="1" lang="ko-KR" altLang="en-US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 </a:t>
            </a:r>
            <a:r>
              <a:rPr kumimoji="1"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Jae</a:t>
            </a:r>
            <a:r>
              <a:rPr kumimoji="1" lang="ko-KR" altLang="en-US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 </a:t>
            </a:r>
            <a:r>
              <a:rPr kumimoji="1"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(AIT)</a:t>
            </a:r>
          </a:p>
          <a:p>
            <a:pPr>
              <a:lnSpc>
                <a:spcPct val="250000"/>
              </a:lnSpc>
              <a:spcBef>
                <a:spcPct val="50000"/>
              </a:spcBef>
              <a:defRPr/>
            </a:pPr>
            <a:r>
              <a:rPr kumimoji="1"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Team Member</a:t>
            </a:r>
            <a:r>
              <a:rPr kumimoji="1" lang="ko-KR" altLang="en-US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 </a:t>
            </a:r>
            <a:r>
              <a:rPr kumimoji="1"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: Kim In Hyun</a:t>
            </a:r>
            <a:r>
              <a:rPr kumimoji="1" lang="ko-KR" altLang="en-US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 </a:t>
            </a:r>
            <a:r>
              <a:rPr kumimoji="1"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(EE)</a:t>
            </a:r>
          </a:p>
          <a:p>
            <a:pPr>
              <a:lnSpc>
                <a:spcPct val="250000"/>
              </a:lnSpc>
              <a:spcBef>
                <a:spcPct val="50000"/>
              </a:spcBef>
              <a:defRPr/>
            </a:pPr>
            <a:r>
              <a:rPr kumimoji="1"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                           Son</a:t>
            </a:r>
            <a:r>
              <a:rPr kumimoji="1" lang="ko-KR" altLang="en-US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 </a:t>
            </a:r>
            <a:r>
              <a:rPr kumimoji="1"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Jung</a:t>
            </a:r>
            <a:r>
              <a:rPr kumimoji="1" lang="ko-KR" altLang="en-US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 </a:t>
            </a:r>
            <a:r>
              <a:rPr kumimoji="1"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Woo</a:t>
            </a:r>
            <a:r>
              <a:rPr kumimoji="1" lang="ko-KR" altLang="en-US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 </a:t>
            </a:r>
            <a:r>
              <a:rPr kumimoji="1"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(EE)</a:t>
            </a:r>
          </a:p>
          <a:p>
            <a:pPr>
              <a:lnSpc>
                <a:spcPct val="250000"/>
              </a:lnSpc>
              <a:spcBef>
                <a:spcPct val="50000"/>
              </a:spcBef>
              <a:defRPr/>
            </a:pPr>
            <a:r>
              <a:rPr kumimoji="1"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                           Lee</a:t>
            </a:r>
            <a:r>
              <a:rPr kumimoji="1" lang="ko-KR" altLang="en-US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 </a:t>
            </a:r>
            <a:r>
              <a:rPr kumimoji="1"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Jun</a:t>
            </a:r>
            <a:r>
              <a:rPr kumimoji="1" lang="ko-KR" altLang="en-US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 </a:t>
            </a:r>
            <a:r>
              <a:rPr kumimoji="1"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Young</a:t>
            </a:r>
            <a:r>
              <a:rPr kumimoji="1" lang="ko-KR" altLang="en-US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 </a:t>
            </a:r>
            <a:r>
              <a:rPr kumimoji="1"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(EE)</a:t>
            </a:r>
          </a:p>
          <a:p>
            <a:pPr>
              <a:lnSpc>
                <a:spcPct val="250000"/>
              </a:lnSpc>
              <a:spcBef>
                <a:spcPct val="50000"/>
              </a:spcBef>
              <a:defRPr/>
            </a:pPr>
            <a:r>
              <a:rPr kumimoji="1"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                           Lee</a:t>
            </a:r>
            <a:r>
              <a:rPr kumimoji="1" lang="ko-KR" altLang="en-US" sz="140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 </a:t>
            </a:r>
            <a:r>
              <a:rPr kumimoji="1"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Chang</a:t>
            </a:r>
            <a:r>
              <a:rPr kumimoji="1" lang="ko-KR" altLang="en-US" sz="140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 </a:t>
            </a:r>
            <a:r>
              <a:rPr kumimoji="1" lang="en-US" altLang="ko-KR" sz="140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Yeoul</a:t>
            </a:r>
            <a:r>
              <a:rPr kumimoji="1" lang="ko-KR" altLang="en-US" sz="140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 </a:t>
            </a:r>
            <a:r>
              <a:rPr kumimoji="1"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(EE)</a:t>
            </a:r>
            <a:endParaRPr lang="en-US" altLang="ko-KR" sz="1400">
              <a:effectLst>
                <a:outerShdw blurRad="38100" dist="38100" dir="2700000" algn="tl">
                  <a:srgbClr val="C0C0C0"/>
                </a:outerShdw>
              </a:effectLst>
              <a:latin typeface="Arial"/>
              <a:ea typeface="굴림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3"/>
          <p:cNvSpPr txBox="1">
            <a:spLocks/>
          </p:cNvSpPr>
          <p:nvPr/>
        </p:nvSpPr>
        <p:spPr>
          <a:xfrm>
            <a:off x="8985448" y="-25956"/>
            <a:ext cx="919728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-  11  -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6B145A37-6E45-4E3E-AF33-FAD349B25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26" y="126444"/>
            <a:ext cx="7853362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3. Hardware design</a:t>
            </a:r>
          </a:p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   - Realization of Virtual Design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5FE384-E598-4309-9DE4-AAD564934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197531"/>
            <a:ext cx="4219575" cy="5534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193C3A-EA02-472E-82CE-9593CA141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87" y="1197531"/>
            <a:ext cx="43529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8331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3"/>
          <p:cNvSpPr txBox="1">
            <a:spLocks/>
          </p:cNvSpPr>
          <p:nvPr/>
        </p:nvSpPr>
        <p:spPr>
          <a:xfrm>
            <a:off x="8985448" y="-25956"/>
            <a:ext cx="919728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-  12  -</a:t>
            </a:r>
          </a:p>
        </p:txBody>
      </p:sp>
      <p:sp>
        <p:nvSpPr>
          <p:cNvPr id="7" name="Text Box 22">
            <a:extLst>
              <a:ext uri="{FF2B5EF4-FFF2-40B4-BE49-F238E27FC236}">
                <a16:creationId xmlns:a16="http://schemas.microsoft.com/office/drawing/2014/main" id="{1FD52A66-A3D4-413B-98BE-BD765915B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88913"/>
            <a:ext cx="7853362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4. </a:t>
            </a:r>
            <a:r>
              <a:rPr lang="en-US" altLang="ko-KR" sz="24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Servo Motor(SG-90)</a:t>
            </a:r>
          </a:p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 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628964" y="1484510"/>
            <a:ext cx="4936445" cy="518457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Hobbyist servos use DC motors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Potentiometer is used as feedback sensor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Internal controller board monitors and adjusts position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Position controlled using </a:t>
            </a:r>
            <a:r>
              <a:rPr lang="en-US" altLang="ko-KR" sz="2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ulse </a:t>
            </a:r>
            <a:r>
              <a:rPr lang="en-US" altLang="ko-KR" sz="2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idth </a:t>
            </a:r>
            <a:r>
              <a:rPr lang="en-US" altLang="ko-KR" sz="2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odulation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08050B-4239-4349-BBE7-29846CEA4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91" y="1713282"/>
            <a:ext cx="4401227" cy="433487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FD69C6-FC08-4FA1-BD77-E66C9ECAF6E5}"/>
              </a:ext>
            </a:extLst>
          </p:cNvPr>
          <p:cNvCxnSpPr/>
          <p:nvPr/>
        </p:nvCxnSpPr>
        <p:spPr bwMode="auto">
          <a:xfrm>
            <a:off x="4953000" y="6146276"/>
            <a:ext cx="370080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57744579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3"/>
          <p:cNvSpPr txBox="1">
            <a:spLocks/>
          </p:cNvSpPr>
          <p:nvPr/>
        </p:nvSpPr>
        <p:spPr>
          <a:xfrm>
            <a:off x="8985448" y="-25956"/>
            <a:ext cx="919728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-  13  -</a:t>
            </a:r>
          </a:p>
        </p:txBody>
      </p:sp>
      <p:sp>
        <p:nvSpPr>
          <p:cNvPr id="7" name="Text Box 22">
            <a:extLst>
              <a:ext uri="{FF2B5EF4-FFF2-40B4-BE49-F238E27FC236}">
                <a16:creationId xmlns:a16="http://schemas.microsoft.com/office/drawing/2014/main" id="{1FD52A66-A3D4-413B-98BE-BD765915B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88913"/>
            <a:ext cx="7853362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4. </a:t>
            </a:r>
            <a:r>
              <a:rPr lang="en-US" altLang="ko-KR" sz="24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Servo Motor(SG-90)</a:t>
            </a:r>
          </a:p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80C2DD-42EA-491C-948A-F19558AF5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3" y="1847739"/>
            <a:ext cx="9517455" cy="35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598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B4DECFE6-ED32-4271-864A-41553ED5ED6E}"/>
              </a:ext>
            </a:extLst>
          </p:cNvPr>
          <p:cNvSpPr/>
          <p:nvPr/>
        </p:nvSpPr>
        <p:spPr bwMode="auto">
          <a:xfrm>
            <a:off x="5795618" y="4950015"/>
            <a:ext cx="2253007" cy="70701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8" name="슬라이드 번호 개체 틀 3"/>
          <p:cNvSpPr txBox="1">
            <a:spLocks/>
          </p:cNvSpPr>
          <p:nvPr/>
        </p:nvSpPr>
        <p:spPr>
          <a:xfrm>
            <a:off x="8985448" y="-25956"/>
            <a:ext cx="919728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-  14  -</a:t>
            </a:r>
          </a:p>
        </p:txBody>
      </p:sp>
      <p:sp>
        <p:nvSpPr>
          <p:cNvPr id="7" name="Text Box 22">
            <a:extLst>
              <a:ext uri="{FF2B5EF4-FFF2-40B4-BE49-F238E27FC236}">
                <a16:creationId xmlns:a16="http://schemas.microsoft.com/office/drawing/2014/main" id="{1FD52A66-A3D4-413B-98BE-BD765915B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88913"/>
            <a:ext cx="7853362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4. </a:t>
            </a:r>
            <a:r>
              <a:rPr lang="en-US" altLang="ko-KR" sz="24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Servo Motor(MG996R)</a:t>
            </a:r>
          </a:p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920A21-D8B4-448E-B847-3EC4BBEE4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2" y="2183579"/>
            <a:ext cx="3780134" cy="3119941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628964" y="1484510"/>
            <a:ext cx="4936445" cy="518457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Most hobby servos travel a range of 180 degrees.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270 degrees is also common.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There are also Continuous Rotation Servo Motors -&gt; These are Servo Motors that have potentiometer internally removed.</a:t>
            </a:r>
          </a:p>
        </p:txBody>
      </p:sp>
    </p:spTree>
    <p:extLst>
      <p:ext uri="{BB962C8B-B14F-4D97-AF65-F5344CB8AC3E}">
        <p14:creationId xmlns:p14="http://schemas.microsoft.com/office/powerpoint/2010/main" val="3919168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C73160-FE9B-4748-ABC1-A26760FA3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7" y="2059998"/>
            <a:ext cx="8828206" cy="3583156"/>
          </a:xfrm>
          <a:prstGeom prst="rect">
            <a:avLst/>
          </a:prstGeom>
        </p:spPr>
      </p:pic>
      <p:sp>
        <p:nvSpPr>
          <p:cNvPr id="8" name="슬라이드 번호 개체 틀 3"/>
          <p:cNvSpPr txBox="1">
            <a:spLocks/>
          </p:cNvSpPr>
          <p:nvPr/>
        </p:nvSpPr>
        <p:spPr>
          <a:xfrm>
            <a:off x="8985448" y="-25956"/>
            <a:ext cx="919728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-  15  -</a:t>
            </a:r>
          </a:p>
        </p:txBody>
      </p:sp>
      <p:sp>
        <p:nvSpPr>
          <p:cNvPr id="7" name="Text Box 22">
            <a:extLst>
              <a:ext uri="{FF2B5EF4-FFF2-40B4-BE49-F238E27FC236}">
                <a16:creationId xmlns:a16="http://schemas.microsoft.com/office/drawing/2014/main" id="{1FD52A66-A3D4-413B-98BE-BD765915B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88913"/>
            <a:ext cx="7853362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4. </a:t>
            </a:r>
            <a:r>
              <a:rPr lang="en-US" altLang="ko-KR" sz="24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Servo Motor(MG996R)</a:t>
            </a:r>
          </a:p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776722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9E91D20-3746-417C-BF55-DCC577633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411" y="2038718"/>
            <a:ext cx="6086007" cy="3484311"/>
          </a:xfrm>
          <a:prstGeom prst="rect">
            <a:avLst/>
          </a:prstGeom>
        </p:spPr>
      </p:pic>
      <p:sp>
        <p:nvSpPr>
          <p:cNvPr id="5" name="Text Box 22">
            <a:extLst>
              <a:ext uri="{FF2B5EF4-FFF2-40B4-BE49-F238E27FC236}">
                <a16:creationId xmlns:a16="http://schemas.microsoft.com/office/drawing/2014/main" id="{B1F1C09E-9DFB-462C-8518-19E90EFA7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88913"/>
            <a:ext cx="7853362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anchor="t"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5. </a:t>
            </a:r>
            <a:r>
              <a:rPr kumimoji="1" lang="en-US" altLang="ko-KR" sz="24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/>
                <a:ea typeface="맑은 고딕"/>
                <a:cs typeface="Arial"/>
              </a:rPr>
              <a:t>Sensor(MPU9250)</a:t>
            </a:r>
            <a:endParaRPr lang="en-US" altLang="ko-KR" sz="2400" kern="0" dirty="0">
              <a:solidFill>
                <a:schemeClr val="bg1"/>
              </a:solidFill>
              <a:latin typeface="맑은 고딕"/>
              <a:ea typeface="맑은 고딕"/>
            </a:endParaRPr>
          </a:p>
          <a:p>
            <a:pPr defTabSz="762000" latinLnBrk="0">
              <a:defRPr/>
            </a:pP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  <a:cs typeface="Arial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3B8FBE9E-644B-4E2A-BC96-BC83428B323F}"/>
              </a:ext>
            </a:extLst>
          </p:cNvPr>
          <p:cNvSpPr txBox="1">
            <a:spLocks/>
          </p:cNvSpPr>
          <p:nvPr/>
        </p:nvSpPr>
        <p:spPr>
          <a:xfrm>
            <a:off x="8985448" y="-25956"/>
            <a:ext cx="919728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-  16  -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45B4D1-A46E-4636-9E1E-0E1693467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5" y="2651662"/>
            <a:ext cx="2651990" cy="2286198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7C87FBA-8585-4DA4-B9AA-875FE4D743D7}"/>
              </a:ext>
            </a:extLst>
          </p:cNvPr>
          <p:cNvCxnSpPr>
            <a:cxnSpLocks/>
          </p:cNvCxnSpPr>
          <p:nvPr/>
        </p:nvCxnSpPr>
        <p:spPr bwMode="auto">
          <a:xfrm>
            <a:off x="4953000" y="2941163"/>
            <a:ext cx="101416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360F6D3-9DCA-4E47-B8F7-70BF72DAEE38}"/>
              </a:ext>
            </a:extLst>
          </p:cNvPr>
          <p:cNvCxnSpPr/>
          <p:nvPr/>
        </p:nvCxnSpPr>
        <p:spPr bwMode="auto">
          <a:xfrm>
            <a:off x="7760322" y="2941163"/>
            <a:ext cx="28830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CE95728-028A-4DB8-ABB4-76EFC2CD033C}"/>
              </a:ext>
            </a:extLst>
          </p:cNvPr>
          <p:cNvCxnSpPr>
            <a:cxnSpLocks/>
          </p:cNvCxnSpPr>
          <p:nvPr/>
        </p:nvCxnSpPr>
        <p:spPr bwMode="auto">
          <a:xfrm>
            <a:off x="5482472" y="3093562"/>
            <a:ext cx="70151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9B19B6F-C5E1-4F14-BA0D-44460741423A}"/>
              </a:ext>
            </a:extLst>
          </p:cNvPr>
          <p:cNvCxnSpPr>
            <a:cxnSpLocks/>
          </p:cNvCxnSpPr>
          <p:nvPr/>
        </p:nvCxnSpPr>
        <p:spPr bwMode="auto">
          <a:xfrm>
            <a:off x="8484124" y="4424313"/>
            <a:ext cx="89554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0A2417F-ED00-4603-BF12-F45CA5E24129}"/>
              </a:ext>
            </a:extLst>
          </p:cNvPr>
          <p:cNvCxnSpPr>
            <a:cxnSpLocks/>
          </p:cNvCxnSpPr>
          <p:nvPr/>
        </p:nvCxnSpPr>
        <p:spPr bwMode="auto">
          <a:xfrm>
            <a:off x="5227948" y="4526437"/>
            <a:ext cx="72036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9509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2">
            <a:extLst>
              <a:ext uri="{FF2B5EF4-FFF2-40B4-BE49-F238E27FC236}">
                <a16:creationId xmlns:a16="http://schemas.microsoft.com/office/drawing/2014/main" id="{B1F1C09E-9DFB-462C-8518-19E90EFA7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88913"/>
            <a:ext cx="7853362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anchor="t"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5. </a:t>
            </a:r>
            <a:r>
              <a:rPr kumimoji="1" lang="en-US" altLang="ko-KR" sz="24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/>
                <a:ea typeface="맑은 고딕"/>
                <a:cs typeface="Arial"/>
              </a:rPr>
              <a:t>Sensor(MPU9250)</a:t>
            </a:r>
            <a:endParaRPr lang="en-US" altLang="ko-KR" sz="2400" kern="0" dirty="0">
              <a:solidFill>
                <a:schemeClr val="bg1"/>
              </a:solidFill>
              <a:latin typeface="맑은 고딕"/>
              <a:ea typeface="맑은 고딕"/>
            </a:endParaRPr>
          </a:p>
          <a:p>
            <a:pPr defTabSz="762000" latinLnBrk="0">
              <a:defRPr/>
            </a:pP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  <a:cs typeface="Arial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3B8FBE9E-644B-4E2A-BC96-BC83428B323F}"/>
              </a:ext>
            </a:extLst>
          </p:cNvPr>
          <p:cNvSpPr txBox="1">
            <a:spLocks/>
          </p:cNvSpPr>
          <p:nvPr/>
        </p:nvSpPr>
        <p:spPr>
          <a:xfrm>
            <a:off x="8985448" y="-25956"/>
            <a:ext cx="919728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-  17  -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1DECA5-D0BA-4617-B3BB-CEDF1498B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39" y="1510724"/>
            <a:ext cx="7864522" cy="490770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9630D7-4499-40DE-92AC-36FD07C665A8}"/>
              </a:ext>
            </a:extLst>
          </p:cNvPr>
          <p:cNvCxnSpPr/>
          <p:nvPr/>
        </p:nvCxnSpPr>
        <p:spPr bwMode="auto">
          <a:xfrm>
            <a:off x="1020739" y="3318235"/>
            <a:ext cx="786452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18115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2">
            <a:extLst>
              <a:ext uri="{FF2B5EF4-FFF2-40B4-BE49-F238E27FC236}">
                <a16:creationId xmlns:a16="http://schemas.microsoft.com/office/drawing/2014/main" id="{B1F1C09E-9DFB-462C-8518-19E90EFA7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88913"/>
            <a:ext cx="7853362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anchor="t"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5. </a:t>
            </a:r>
            <a:r>
              <a:rPr kumimoji="1" lang="en-US" altLang="ko-KR" sz="24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/>
                <a:ea typeface="맑은 고딕"/>
                <a:cs typeface="Arial"/>
              </a:rPr>
              <a:t>Sensor(MPU9250)</a:t>
            </a:r>
            <a:endParaRPr lang="en-US" altLang="ko-KR" sz="2400" kern="0" dirty="0">
              <a:solidFill>
                <a:schemeClr val="bg1"/>
              </a:solidFill>
              <a:latin typeface="맑은 고딕"/>
              <a:ea typeface="맑은 고딕"/>
            </a:endParaRPr>
          </a:p>
          <a:p>
            <a:pPr defTabSz="762000" latinLnBrk="0">
              <a:defRPr/>
            </a:pP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  <a:cs typeface="Arial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3B8FBE9E-644B-4E2A-BC96-BC83428B323F}"/>
              </a:ext>
            </a:extLst>
          </p:cNvPr>
          <p:cNvSpPr txBox="1">
            <a:spLocks/>
          </p:cNvSpPr>
          <p:nvPr/>
        </p:nvSpPr>
        <p:spPr>
          <a:xfrm>
            <a:off x="8985448" y="-25956"/>
            <a:ext cx="919728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-  18  -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C8F8FC-6ACC-462E-873C-C59B4C6AF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30" y="1254550"/>
            <a:ext cx="7300339" cy="541453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A23BADB-B4AB-4C50-9BD5-F3CCAC7273F9}"/>
              </a:ext>
            </a:extLst>
          </p:cNvPr>
          <p:cNvCxnSpPr/>
          <p:nvPr/>
        </p:nvCxnSpPr>
        <p:spPr bwMode="auto">
          <a:xfrm>
            <a:off x="3704734" y="2950590"/>
            <a:ext cx="4713402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560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2">
            <a:extLst>
              <a:ext uri="{FF2B5EF4-FFF2-40B4-BE49-F238E27FC236}">
                <a16:creationId xmlns:a16="http://schemas.microsoft.com/office/drawing/2014/main" id="{B1F1C09E-9DFB-462C-8518-19E90EFA7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88913"/>
            <a:ext cx="7853362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anchor="t"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5. </a:t>
            </a:r>
            <a:r>
              <a:rPr kumimoji="1" lang="en-US" altLang="ko-KR" sz="24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/>
                <a:ea typeface="맑은 고딕"/>
                <a:cs typeface="Arial"/>
              </a:rPr>
              <a:t>Sensor(MPU9250)</a:t>
            </a:r>
            <a:endParaRPr lang="en-US" altLang="ko-KR" sz="2400" kern="0" dirty="0">
              <a:solidFill>
                <a:schemeClr val="bg1"/>
              </a:solidFill>
              <a:latin typeface="맑은 고딕"/>
              <a:ea typeface="맑은 고딕"/>
            </a:endParaRPr>
          </a:p>
          <a:p>
            <a:pPr defTabSz="762000" latinLnBrk="0">
              <a:defRPr/>
            </a:pP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  <a:cs typeface="Arial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3B8FBE9E-644B-4E2A-BC96-BC83428B323F}"/>
              </a:ext>
            </a:extLst>
          </p:cNvPr>
          <p:cNvSpPr txBox="1">
            <a:spLocks/>
          </p:cNvSpPr>
          <p:nvPr/>
        </p:nvSpPr>
        <p:spPr>
          <a:xfrm>
            <a:off x="8985448" y="-25956"/>
            <a:ext cx="919728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-  19  -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E093D8-BF7C-4F06-9460-617FF0B67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67" y="1681720"/>
            <a:ext cx="7725841" cy="24722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8CB537-B05C-402E-9EC5-240E603D3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85" y="4153989"/>
            <a:ext cx="7742829" cy="21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26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2">
            <a:extLst>
              <a:ext uri="{FF2B5EF4-FFF2-40B4-BE49-F238E27FC236}">
                <a16:creationId xmlns:a16="http://schemas.microsoft.com/office/drawing/2014/main" id="{B1F1C09E-9DFB-462C-8518-19E90EFA7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88913"/>
            <a:ext cx="7853362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anchor="t"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6. </a:t>
            </a:r>
            <a:r>
              <a:rPr kumimoji="1" lang="en-US" altLang="ko-KR" sz="24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/>
                <a:ea typeface="맑은 고딕"/>
                <a:cs typeface="Arial"/>
              </a:rPr>
              <a:t>Software Design(1)</a:t>
            </a:r>
            <a:endParaRPr lang="en-US" altLang="ko-KR" sz="2400" kern="0" dirty="0">
              <a:solidFill>
                <a:schemeClr val="bg1"/>
              </a:solidFill>
              <a:latin typeface="맑은 고딕"/>
              <a:ea typeface="맑은 고딕"/>
            </a:endParaRPr>
          </a:p>
          <a:p>
            <a:pPr defTabSz="762000" latinLnBrk="0">
              <a:defRPr/>
            </a:pP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  <a:cs typeface="Arial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3B8FBE9E-644B-4E2A-BC96-BC83428B323F}"/>
              </a:ext>
            </a:extLst>
          </p:cNvPr>
          <p:cNvSpPr txBox="1">
            <a:spLocks/>
          </p:cNvSpPr>
          <p:nvPr/>
        </p:nvSpPr>
        <p:spPr>
          <a:xfrm>
            <a:off x="8985448" y="-25956"/>
            <a:ext cx="919728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-  20  -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D4B40C-C875-4912-84F2-02D5D8E64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4" y="2025578"/>
            <a:ext cx="9906000" cy="3512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F0D021-CCCA-490F-BA99-566DD4E752C9}"/>
              </a:ext>
            </a:extLst>
          </p:cNvPr>
          <p:cNvSpPr txBox="1"/>
          <p:nvPr/>
        </p:nvSpPr>
        <p:spPr>
          <a:xfrm>
            <a:off x="6941495" y="3634830"/>
            <a:ext cx="2685070" cy="29373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1300" kern="0" dirty="0">
                <a:latin typeface="맑은 고딕" pitchFamily="50" charset="-127"/>
                <a:ea typeface="맑은 고딕" pitchFamily="50" charset="-127"/>
              </a:rPr>
              <a:t>Pre-maid code from </a:t>
            </a:r>
            <a:r>
              <a:rPr lang="en-US" altLang="ko-KR" sz="1300" kern="0" dirty="0" err="1">
                <a:latin typeface="맑은 고딕" pitchFamily="50" charset="-127"/>
                <a:ea typeface="맑은 고딕" pitchFamily="50" charset="-127"/>
              </a:rPr>
              <a:t>Github</a:t>
            </a:r>
            <a:endParaRPr lang="ko-KR" altLang="en-US" sz="1300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B1355D9-A28C-42A5-BF91-FE4C1E61BD27}"/>
              </a:ext>
            </a:extLst>
          </p:cNvPr>
          <p:cNvSpPr/>
          <p:nvPr/>
        </p:nvSpPr>
        <p:spPr bwMode="auto">
          <a:xfrm>
            <a:off x="6296297" y="3657600"/>
            <a:ext cx="496389" cy="300446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3B1C4-4D6C-4D1A-8F2B-DDDEE0F75A0F}"/>
              </a:ext>
            </a:extLst>
          </p:cNvPr>
          <p:cNvSpPr txBox="1"/>
          <p:nvPr/>
        </p:nvSpPr>
        <p:spPr>
          <a:xfrm>
            <a:off x="6445106" y="4305473"/>
            <a:ext cx="2685070" cy="51379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1300" kern="0" dirty="0">
                <a:latin typeface="맑은 고딕" pitchFamily="50" charset="-127"/>
                <a:ea typeface="맑은 고딕" pitchFamily="50" charset="-127"/>
              </a:rPr>
              <a:t>Define </a:t>
            </a:r>
            <a:r>
              <a:rPr lang="en-US" altLang="ko-KR" sz="1300" kern="0" dirty="0" err="1">
                <a:latin typeface="맑은 고딕" pitchFamily="50" charset="-127"/>
                <a:ea typeface="맑은 고딕" pitchFamily="50" charset="-127"/>
              </a:rPr>
              <a:t>Gyro.h</a:t>
            </a:r>
            <a:r>
              <a:rPr lang="en-US" altLang="ko-KR" sz="1300" kern="0" dirty="0">
                <a:latin typeface="맑은 고딕" pitchFamily="50" charset="-127"/>
                <a:ea typeface="맑은 고딕" pitchFamily="50" charset="-127"/>
              </a:rPr>
              <a:t> suitable for our project</a:t>
            </a:r>
            <a:endParaRPr lang="ko-KR" altLang="en-US" sz="1300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2ABF971-100E-4DBD-A337-D5DCCB5E442F}"/>
              </a:ext>
            </a:extLst>
          </p:cNvPr>
          <p:cNvSpPr/>
          <p:nvPr/>
        </p:nvSpPr>
        <p:spPr bwMode="auto">
          <a:xfrm>
            <a:off x="5799908" y="4328243"/>
            <a:ext cx="496389" cy="300446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125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reeform 2"/>
          <p:cNvSpPr>
            <a:spLocks/>
          </p:cNvSpPr>
          <p:nvPr/>
        </p:nvSpPr>
        <p:spPr bwMode="auto">
          <a:xfrm>
            <a:off x="2160000" y="4500000"/>
            <a:ext cx="5056187" cy="120650"/>
          </a:xfrm>
          <a:custGeom>
            <a:avLst/>
            <a:gdLst>
              <a:gd name="T0" fmla="*/ 0 w 3856"/>
              <a:gd name="T1" fmla="*/ 0 h 136"/>
              <a:gd name="T2" fmla="*/ 0 w 3856"/>
              <a:gd name="T3" fmla="*/ 2147483647 h 136"/>
              <a:gd name="T4" fmla="*/ 2147483647 w 3856"/>
              <a:gd name="T5" fmla="*/ 2147483647 h 136"/>
              <a:gd name="T6" fmla="*/ 0 60000 65536"/>
              <a:gd name="T7" fmla="*/ 0 60000 65536"/>
              <a:gd name="T8" fmla="*/ 0 60000 65536"/>
              <a:gd name="T9" fmla="*/ 0 w 3856"/>
              <a:gd name="T10" fmla="*/ 0 h 136"/>
              <a:gd name="T11" fmla="*/ 3856 w 3856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56" h="136">
                <a:moveTo>
                  <a:pt x="0" y="0"/>
                </a:moveTo>
                <a:lnTo>
                  <a:pt x="0" y="136"/>
                </a:lnTo>
                <a:lnTo>
                  <a:pt x="3856" y="136"/>
                </a:lnTo>
              </a:path>
            </a:pathLst>
          </a:custGeom>
          <a:noFill/>
          <a:ln w="31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eaLnBrk="0" latinLnBrk="0" hangingPunct="0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91" name="Oval 5"/>
          <p:cNvSpPr>
            <a:spLocks noChangeAspect="1" noChangeArrowheads="1"/>
          </p:cNvSpPr>
          <p:nvPr/>
        </p:nvSpPr>
        <p:spPr bwMode="auto">
          <a:xfrm>
            <a:off x="1800000" y="4140000"/>
            <a:ext cx="360362" cy="358775"/>
          </a:xfrm>
          <a:prstGeom prst="ellipse">
            <a:avLst/>
          </a:prstGeom>
          <a:solidFill>
            <a:srgbClr val="003366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ko-KR" sz="16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2292" name="Text Box 6"/>
          <p:cNvSpPr txBox="1">
            <a:spLocks noChangeArrowheads="1"/>
          </p:cNvSpPr>
          <p:nvPr/>
        </p:nvSpPr>
        <p:spPr bwMode="auto">
          <a:xfrm>
            <a:off x="2210924" y="3420000"/>
            <a:ext cx="14109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52A4"/>
                </a:solidFill>
                <a:latin typeface="맑은 고딕" pitchFamily="50" charset="-127"/>
                <a:ea typeface="맑은 고딕" pitchFamily="50" charset="-127"/>
              </a:rPr>
              <a:t>Servo Motor</a:t>
            </a:r>
          </a:p>
        </p:txBody>
      </p:sp>
      <p:sp>
        <p:nvSpPr>
          <p:cNvPr id="12294" name="Freeform 12"/>
          <p:cNvSpPr>
            <a:spLocks/>
          </p:cNvSpPr>
          <p:nvPr/>
        </p:nvSpPr>
        <p:spPr bwMode="auto">
          <a:xfrm>
            <a:off x="2160000" y="1620000"/>
            <a:ext cx="5056187" cy="120650"/>
          </a:xfrm>
          <a:custGeom>
            <a:avLst/>
            <a:gdLst>
              <a:gd name="T0" fmla="*/ 0 w 3856"/>
              <a:gd name="T1" fmla="*/ 0 h 136"/>
              <a:gd name="T2" fmla="*/ 0 w 3856"/>
              <a:gd name="T3" fmla="*/ 2147483647 h 136"/>
              <a:gd name="T4" fmla="*/ 2147483647 w 3856"/>
              <a:gd name="T5" fmla="*/ 2147483647 h 136"/>
              <a:gd name="T6" fmla="*/ 0 60000 65536"/>
              <a:gd name="T7" fmla="*/ 0 60000 65536"/>
              <a:gd name="T8" fmla="*/ 0 60000 65536"/>
              <a:gd name="T9" fmla="*/ 0 w 3856"/>
              <a:gd name="T10" fmla="*/ 0 h 136"/>
              <a:gd name="T11" fmla="*/ 3856 w 3856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56" h="136">
                <a:moveTo>
                  <a:pt x="0" y="0"/>
                </a:moveTo>
                <a:lnTo>
                  <a:pt x="0" y="136"/>
                </a:lnTo>
                <a:lnTo>
                  <a:pt x="3856" y="136"/>
                </a:lnTo>
              </a:path>
            </a:pathLst>
          </a:custGeom>
          <a:noFill/>
          <a:ln w="31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eaLnBrk="0" latinLnBrk="0" hangingPunct="0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95" name="Freeform 13"/>
          <p:cNvSpPr>
            <a:spLocks/>
          </p:cNvSpPr>
          <p:nvPr/>
        </p:nvSpPr>
        <p:spPr bwMode="auto">
          <a:xfrm>
            <a:off x="2160000" y="2340000"/>
            <a:ext cx="5056187" cy="120650"/>
          </a:xfrm>
          <a:custGeom>
            <a:avLst/>
            <a:gdLst>
              <a:gd name="T0" fmla="*/ 0 w 3856"/>
              <a:gd name="T1" fmla="*/ 0 h 136"/>
              <a:gd name="T2" fmla="*/ 0 w 3856"/>
              <a:gd name="T3" fmla="*/ 2147483647 h 136"/>
              <a:gd name="T4" fmla="*/ 2147483647 w 3856"/>
              <a:gd name="T5" fmla="*/ 2147483647 h 136"/>
              <a:gd name="T6" fmla="*/ 0 60000 65536"/>
              <a:gd name="T7" fmla="*/ 0 60000 65536"/>
              <a:gd name="T8" fmla="*/ 0 60000 65536"/>
              <a:gd name="T9" fmla="*/ 0 w 3856"/>
              <a:gd name="T10" fmla="*/ 0 h 136"/>
              <a:gd name="T11" fmla="*/ 3856 w 3856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56" h="136">
                <a:moveTo>
                  <a:pt x="0" y="0"/>
                </a:moveTo>
                <a:lnTo>
                  <a:pt x="0" y="136"/>
                </a:lnTo>
                <a:lnTo>
                  <a:pt x="3856" y="136"/>
                </a:lnTo>
              </a:path>
            </a:pathLst>
          </a:custGeom>
          <a:noFill/>
          <a:ln w="31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eaLnBrk="0" latinLnBrk="0" hangingPunct="0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96" name="Freeform 14"/>
          <p:cNvSpPr>
            <a:spLocks/>
          </p:cNvSpPr>
          <p:nvPr/>
        </p:nvSpPr>
        <p:spPr bwMode="auto">
          <a:xfrm>
            <a:off x="2160000" y="3060000"/>
            <a:ext cx="5056187" cy="120650"/>
          </a:xfrm>
          <a:custGeom>
            <a:avLst/>
            <a:gdLst>
              <a:gd name="T0" fmla="*/ 0 w 3856"/>
              <a:gd name="T1" fmla="*/ 0 h 136"/>
              <a:gd name="T2" fmla="*/ 0 w 3856"/>
              <a:gd name="T3" fmla="*/ 2147483647 h 136"/>
              <a:gd name="T4" fmla="*/ 2147483647 w 3856"/>
              <a:gd name="T5" fmla="*/ 2147483647 h 136"/>
              <a:gd name="T6" fmla="*/ 0 60000 65536"/>
              <a:gd name="T7" fmla="*/ 0 60000 65536"/>
              <a:gd name="T8" fmla="*/ 0 60000 65536"/>
              <a:gd name="T9" fmla="*/ 0 w 3856"/>
              <a:gd name="T10" fmla="*/ 0 h 136"/>
              <a:gd name="T11" fmla="*/ 3856 w 3856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56" h="136">
                <a:moveTo>
                  <a:pt x="0" y="0"/>
                </a:moveTo>
                <a:lnTo>
                  <a:pt x="0" y="136"/>
                </a:lnTo>
                <a:lnTo>
                  <a:pt x="3856" y="136"/>
                </a:lnTo>
              </a:path>
            </a:pathLst>
          </a:custGeom>
          <a:noFill/>
          <a:ln w="31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eaLnBrk="0" latinLnBrk="0" hangingPunct="0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97" name="Oval 15"/>
          <p:cNvSpPr>
            <a:spLocks noChangeAspect="1" noChangeArrowheads="1"/>
          </p:cNvSpPr>
          <p:nvPr/>
        </p:nvSpPr>
        <p:spPr bwMode="auto">
          <a:xfrm>
            <a:off x="1800000" y="1260000"/>
            <a:ext cx="360362" cy="358775"/>
          </a:xfrm>
          <a:prstGeom prst="ellipse">
            <a:avLst/>
          </a:prstGeom>
          <a:solidFill>
            <a:srgbClr val="003366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2298" name="Text Box 16"/>
          <p:cNvSpPr txBox="1">
            <a:spLocks noChangeArrowheads="1"/>
          </p:cNvSpPr>
          <p:nvPr/>
        </p:nvSpPr>
        <p:spPr bwMode="auto">
          <a:xfrm>
            <a:off x="2217018" y="1980000"/>
            <a:ext cx="32640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52A4"/>
                </a:solidFill>
                <a:latin typeface="맑은 고딕" pitchFamily="50" charset="-127"/>
                <a:ea typeface="맑은 고딕" pitchFamily="50" charset="-127"/>
              </a:rPr>
              <a:t>Material</a:t>
            </a:r>
            <a:r>
              <a:rPr lang="ko-KR" altLang="en-US" sz="1600" kern="0" dirty="0">
                <a:solidFill>
                  <a:srgbClr val="0052A4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kern="0" dirty="0">
                <a:solidFill>
                  <a:srgbClr val="0052A4"/>
                </a:solidFill>
                <a:latin typeface="맑은 고딕" pitchFamily="50" charset="-127"/>
                <a:ea typeface="맑은 고딕" pitchFamily="50" charset="-127"/>
              </a:rPr>
              <a:t>research and</a:t>
            </a:r>
            <a:r>
              <a:rPr lang="ko-KR" altLang="en-US" sz="1600" kern="0" dirty="0">
                <a:solidFill>
                  <a:srgbClr val="0052A4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kern="0" dirty="0">
                <a:solidFill>
                  <a:srgbClr val="0052A4"/>
                </a:solidFill>
                <a:latin typeface="맑은 고딕" pitchFamily="50" charset="-127"/>
                <a:ea typeface="맑은 고딕" pitchFamily="50" charset="-127"/>
              </a:rPr>
              <a:t>purchase</a:t>
            </a:r>
            <a:endParaRPr kumimoji="1" lang="en-US" altLang="ko-KR" sz="1600" dirty="0">
              <a:solidFill>
                <a:srgbClr val="0052A4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99" name="Oval 17"/>
          <p:cNvSpPr>
            <a:spLocks noChangeAspect="1" noChangeArrowheads="1"/>
          </p:cNvSpPr>
          <p:nvPr/>
        </p:nvSpPr>
        <p:spPr bwMode="auto">
          <a:xfrm>
            <a:off x="1800000" y="1980000"/>
            <a:ext cx="360362" cy="358775"/>
          </a:xfrm>
          <a:prstGeom prst="ellipse">
            <a:avLst/>
          </a:prstGeom>
          <a:solidFill>
            <a:srgbClr val="003366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2300" name="Oval 19"/>
          <p:cNvSpPr>
            <a:spLocks noChangeAspect="1" noChangeArrowheads="1"/>
          </p:cNvSpPr>
          <p:nvPr/>
        </p:nvSpPr>
        <p:spPr bwMode="auto">
          <a:xfrm>
            <a:off x="1800000" y="2700000"/>
            <a:ext cx="360362" cy="358775"/>
          </a:xfrm>
          <a:prstGeom prst="ellipse">
            <a:avLst/>
          </a:prstGeom>
          <a:solidFill>
            <a:srgbClr val="003366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2302" name="Freeform 21"/>
          <p:cNvSpPr>
            <a:spLocks/>
          </p:cNvSpPr>
          <p:nvPr/>
        </p:nvSpPr>
        <p:spPr bwMode="auto">
          <a:xfrm>
            <a:off x="2160000" y="3780000"/>
            <a:ext cx="5056187" cy="120650"/>
          </a:xfrm>
          <a:custGeom>
            <a:avLst/>
            <a:gdLst>
              <a:gd name="T0" fmla="*/ 0 w 3856"/>
              <a:gd name="T1" fmla="*/ 0 h 136"/>
              <a:gd name="T2" fmla="*/ 0 w 3856"/>
              <a:gd name="T3" fmla="*/ 2147483647 h 136"/>
              <a:gd name="T4" fmla="*/ 2147483647 w 3856"/>
              <a:gd name="T5" fmla="*/ 2147483647 h 136"/>
              <a:gd name="T6" fmla="*/ 0 60000 65536"/>
              <a:gd name="T7" fmla="*/ 0 60000 65536"/>
              <a:gd name="T8" fmla="*/ 0 60000 65536"/>
              <a:gd name="T9" fmla="*/ 0 w 3856"/>
              <a:gd name="T10" fmla="*/ 0 h 136"/>
              <a:gd name="T11" fmla="*/ 3856 w 3856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56" h="136">
                <a:moveTo>
                  <a:pt x="0" y="0"/>
                </a:moveTo>
                <a:lnTo>
                  <a:pt x="0" y="136"/>
                </a:lnTo>
                <a:lnTo>
                  <a:pt x="3856" y="136"/>
                </a:lnTo>
              </a:path>
            </a:pathLst>
          </a:custGeom>
          <a:noFill/>
          <a:ln w="31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eaLnBrk="0" latinLnBrk="0" hangingPunct="0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303" name="Oval 22"/>
          <p:cNvSpPr>
            <a:spLocks noChangeAspect="1" noChangeArrowheads="1"/>
          </p:cNvSpPr>
          <p:nvPr/>
        </p:nvSpPr>
        <p:spPr bwMode="auto">
          <a:xfrm>
            <a:off x="1800000" y="3420000"/>
            <a:ext cx="360362" cy="358775"/>
          </a:xfrm>
          <a:prstGeom prst="ellipse">
            <a:avLst/>
          </a:prstGeom>
          <a:solidFill>
            <a:srgbClr val="003366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ko-KR" sz="16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2304" name="Text Box 23"/>
          <p:cNvSpPr txBox="1">
            <a:spLocks noChangeArrowheads="1"/>
          </p:cNvSpPr>
          <p:nvPr/>
        </p:nvSpPr>
        <p:spPr bwMode="auto">
          <a:xfrm>
            <a:off x="2217018" y="2700000"/>
            <a:ext cx="194476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t">
            <a:spAutoFit/>
          </a:bodyPr>
          <a:lstStyle/>
          <a:p>
            <a:r>
              <a:rPr lang="en-US" sz="1600" kern="0" dirty="0">
                <a:solidFill>
                  <a:srgbClr val="0052A4"/>
                </a:solidFill>
                <a:latin typeface="Malgun Gothic"/>
                <a:ea typeface="Malgun Gothic"/>
              </a:rPr>
              <a:t>Hardware Design </a:t>
            </a:r>
            <a:endParaRPr lang="en-US" sz="1600" b="0" kern="0" dirty="0">
              <a:latin typeface="Arial"/>
              <a:ea typeface="맑은 고딕"/>
              <a:cs typeface="Arial"/>
            </a:endParaRPr>
          </a:p>
          <a:p>
            <a:endParaRPr lang="en-US" altLang="ko-KR" sz="1600" kern="0" dirty="0">
              <a:solidFill>
                <a:srgbClr val="0052A4"/>
              </a:solidFill>
              <a:latin typeface="맑은 고딕"/>
              <a:ea typeface="맑은 고딕"/>
            </a:endParaRPr>
          </a:p>
        </p:txBody>
      </p:sp>
      <p:sp>
        <p:nvSpPr>
          <p:cNvPr id="191513" name="Text Box 25"/>
          <p:cNvSpPr txBox="1">
            <a:spLocks noChangeArrowheads="1"/>
          </p:cNvSpPr>
          <p:nvPr/>
        </p:nvSpPr>
        <p:spPr bwMode="auto">
          <a:xfrm>
            <a:off x="273050" y="243473"/>
            <a:ext cx="2449513" cy="395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tIns="43539" rIns="54000" bIns="43539" anchor="ctr">
            <a:spAutoFit/>
          </a:bodyPr>
          <a:lstStyle/>
          <a:p>
            <a:pPr defTabSz="871538">
              <a:defRPr/>
            </a:pPr>
            <a:r>
              <a:rPr kumimoji="1" lang="en-US" altLang="ko-KR" sz="2000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Table of Contents</a:t>
            </a:r>
          </a:p>
        </p:txBody>
      </p:sp>
      <p:sp>
        <p:nvSpPr>
          <p:cNvPr id="30" name="Text Box 20"/>
          <p:cNvSpPr txBox="1">
            <a:spLocks noChangeArrowheads="1"/>
          </p:cNvSpPr>
          <p:nvPr/>
        </p:nvSpPr>
        <p:spPr bwMode="auto">
          <a:xfrm>
            <a:off x="2244725" y="4140000"/>
            <a:ext cx="28082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ko-KR" sz="1600" dirty="0">
                <a:solidFill>
                  <a:srgbClr val="0052A4"/>
                </a:solidFill>
                <a:latin typeface="맑은 고딕" pitchFamily="50" charset="-127"/>
                <a:ea typeface="맑은 고딕" pitchFamily="50" charset="-127"/>
              </a:rPr>
              <a:t>Sensor</a:t>
            </a:r>
          </a:p>
        </p:txBody>
      </p:sp>
      <p:sp>
        <p:nvSpPr>
          <p:cNvPr id="18" name="슬라이드 번호 개체 틀 3"/>
          <p:cNvSpPr txBox="1">
            <a:spLocks/>
          </p:cNvSpPr>
          <p:nvPr/>
        </p:nvSpPr>
        <p:spPr>
          <a:xfrm>
            <a:off x="9146674" y="-25956"/>
            <a:ext cx="758502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>
                <a:solidFill>
                  <a:schemeClr val="bg1"/>
                </a:solidFill>
              </a:rPr>
              <a:t>-  </a:t>
            </a:r>
            <a:fld id="{BA03F400-F5B5-4CD7-8020-96CEAFFF99B2}" type="slidenum">
              <a:rPr lang="en-US" altLang="ko-KR" sz="1600" smtClean="0">
                <a:solidFill>
                  <a:schemeClr val="bg1"/>
                </a:solidFill>
              </a:rPr>
              <a:pPr algn="ctr"/>
              <a:t>2</a:t>
            </a:fld>
            <a:r>
              <a:rPr lang="en-US" altLang="ko-KR" sz="1600">
                <a:solidFill>
                  <a:schemeClr val="bg1"/>
                </a:solidFill>
              </a:rPr>
              <a:t>  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AFADF3-3F12-4EA6-A55D-9DDBA80FCA2C}"/>
              </a:ext>
            </a:extLst>
          </p:cNvPr>
          <p:cNvSpPr txBox="1"/>
          <p:nvPr/>
        </p:nvSpPr>
        <p:spPr>
          <a:xfrm>
            <a:off x="2220476" y="1260000"/>
            <a:ext cx="3728967" cy="340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0052A4"/>
                </a:solidFill>
                <a:latin typeface="맑은 고딕"/>
                <a:ea typeface="돋움"/>
              </a:rPr>
              <a:t>Social Issue and Idea Brainstorming</a:t>
            </a:r>
            <a:endParaRPr lang="ko-KR" altLang="en-US" sz="1600" dirty="0">
              <a:latin typeface="맑은 고딕"/>
              <a:ea typeface="돋움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9582378A-F046-4984-A253-C5B1D8710B2B}"/>
              </a:ext>
            </a:extLst>
          </p:cNvPr>
          <p:cNvSpPr>
            <a:spLocks/>
          </p:cNvSpPr>
          <p:nvPr/>
        </p:nvSpPr>
        <p:spPr bwMode="auto">
          <a:xfrm>
            <a:off x="2160000" y="5220000"/>
            <a:ext cx="5056187" cy="120650"/>
          </a:xfrm>
          <a:custGeom>
            <a:avLst/>
            <a:gdLst>
              <a:gd name="T0" fmla="*/ 0 w 3856"/>
              <a:gd name="T1" fmla="*/ 0 h 136"/>
              <a:gd name="T2" fmla="*/ 0 w 3856"/>
              <a:gd name="T3" fmla="*/ 2147483647 h 136"/>
              <a:gd name="T4" fmla="*/ 2147483647 w 3856"/>
              <a:gd name="T5" fmla="*/ 2147483647 h 136"/>
              <a:gd name="T6" fmla="*/ 0 60000 65536"/>
              <a:gd name="T7" fmla="*/ 0 60000 65536"/>
              <a:gd name="T8" fmla="*/ 0 60000 65536"/>
              <a:gd name="T9" fmla="*/ 0 w 3856"/>
              <a:gd name="T10" fmla="*/ 0 h 136"/>
              <a:gd name="T11" fmla="*/ 3856 w 3856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56" h="136">
                <a:moveTo>
                  <a:pt x="0" y="0"/>
                </a:moveTo>
                <a:lnTo>
                  <a:pt x="0" y="136"/>
                </a:lnTo>
                <a:lnTo>
                  <a:pt x="3856" y="136"/>
                </a:lnTo>
              </a:path>
            </a:pathLst>
          </a:custGeom>
          <a:noFill/>
          <a:ln w="31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eaLnBrk="0" latinLnBrk="0" hangingPunct="0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Oval 5">
            <a:extLst>
              <a:ext uri="{FF2B5EF4-FFF2-40B4-BE49-F238E27FC236}">
                <a16:creationId xmlns:a16="http://schemas.microsoft.com/office/drawing/2014/main" id="{630806D9-A3AA-49E8-AB04-08C1962194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00000" y="4860000"/>
            <a:ext cx="360362" cy="358775"/>
          </a:xfrm>
          <a:prstGeom prst="ellipse">
            <a:avLst/>
          </a:prstGeom>
          <a:solidFill>
            <a:srgbClr val="003366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EFB9A588-553D-421C-8D2F-56DED4C7C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423" y="4860000"/>
            <a:ext cx="28082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ko-KR" sz="1600" dirty="0">
                <a:solidFill>
                  <a:srgbClr val="0052A4"/>
                </a:solidFill>
                <a:latin typeface="맑은 고딕" pitchFamily="50" charset="-127"/>
                <a:ea typeface="맑은 고딕" pitchFamily="50" charset="-127"/>
              </a:rPr>
              <a:t>Software Design</a:t>
            </a:r>
          </a:p>
        </p:txBody>
      </p:sp>
      <p:sp>
        <p:nvSpPr>
          <p:cNvPr id="22" name="Freeform 2">
            <a:extLst>
              <a:ext uri="{FF2B5EF4-FFF2-40B4-BE49-F238E27FC236}">
                <a16:creationId xmlns:a16="http://schemas.microsoft.com/office/drawing/2014/main" id="{5EF50776-8EE2-410C-B41A-62C287A6118A}"/>
              </a:ext>
            </a:extLst>
          </p:cNvPr>
          <p:cNvSpPr>
            <a:spLocks/>
          </p:cNvSpPr>
          <p:nvPr/>
        </p:nvSpPr>
        <p:spPr bwMode="auto">
          <a:xfrm>
            <a:off x="2160000" y="5940000"/>
            <a:ext cx="5056187" cy="120650"/>
          </a:xfrm>
          <a:custGeom>
            <a:avLst/>
            <a:gdLst>
              <a:gd name="T0" fmla="*/ 0 w 3856"/>
              <a:gd name="T1" fmla="*/ 0 h 136"/>
              <a:gd name="T2" fmla="*/ 0 w 3856"/>
              <a:gd name="T3" fmla="*/ 2147483647 h 136"/>
              <a:gd name="T4" fmla="*/ 2147483647 w 3856"/>
              <a:gd name="T5" fmla="*/ 2147483647 h 136"/>
              <a:gd name="T6" fmla="*/ 0 60000 65536"/>
              <a:gd name="T7" fmla="*/ 0 60000 65536"/>
              <a:gd name="T8" fmla="*/ 0 60000 65536"/>
              <a:gd name="T9" fmla="*/ 0 w 3856"/>
              <a:gd name="T10" fmla="*/ 0 h 136"/>
              <a:gd name="T11" fmla="*/ 3856 w 3856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56" h="136">
                <a:moveTo>
                  <a:pt x="0" y="0"/>
                </a:moveTo>
                <a:lnTo>
                  <a:pt x="0" y="136"/>
                </a:lnTo>
                <a:lnTo>
                  <a:pt x="3856" y="136"/>
                </a:lnTo>
              </a:path>
            </a:pathLst>
          </a:custGeom>
          <a:noFill/>
          <a:ln w="31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eaLnBrk="0" latinLnBrk="0" hangingPunct="0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1F4EB0EE-F265-46BB-88DA-0E7BB02C54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00000" y="5580000"/>
            <a:ext cx="360362" cy="358775"/>
          </a:xfrm>
          <a:prstGeom prst="ellipse">
            <a:avLst/>
          </a:prstGeom>
          <a:solidFill>
            <a:srgbClr val="003366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CA8878DC-1AC7-4067-B7B0-7E51EA7E2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7861" y="5580000"/>
            <a:ext cx="28082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ko-KR" sz="1600" dirty="0">
                <a:solidFill>
                  <a:srgbClr val="0052A4"/>
                </a:solidFill>
                <a:latin typeface="맑은 고딕" pitchFamily="50" charset="-127"/>
                <a:ea typeface="맑은 고딕" pitchFamily="50" charset="-127"/>
              </a:rPr>
              <a:t>Function Checking</a:t>
            </a:r>
          </a:p>
        </p:txBody>
      </p:sp>
      <p:sp>
        <p:nvSpPr>
          <p:cNvPr id="25" name="Freeform 2">
            <a:extLst>
              <a:ext uri="{FF2B5EF4-FFF2-40B4-BE49-F238E27FC236}">
                <a16:creationId xmlns:a16="http://schemas.microsoft.com/office/drawing/2014/main" id="{7532F4CC-3275-41FC-BE89-26E208F36EFE}"/>
              </a:ext>
            </a:extLst>
          </p:cNvPr>
          <p:cNvSpPr>
            <a:spLocks/>
          </p:cNvSpPr>
          <p:nvPr/>
        </p:nvSpPr>
        <p:spPr bwMode="auto">
          <a:xfrm>
            <a:off x="2160000" y="6599675"/>
            <a:ext cx="5056187" cy="120650"/>
          </a:xfrm>
          <a:custGeom>
            <a:avLst/>
            <a:gdLst>
              <a:gd name="T0" fmla="*/ 0 w 3856"/>
              <a:gd name="T1" fmla="*/ 0 h 136"/>
              <a:gd name="T2" fmla="*/ 0 w 3856"/>
              <a:gd name="T3" fmla="*/ 2147483647 h 136"/>
              <a:gd name="T4" fmla="*/ 2147483647 w 3856"/>
              <a:gd name="T5" fmla="*/ 2147483647 h 136"/>
              <a:gd name="T6" fmla="*/ 0 60000 65536"/>
              <a:gd name="T7" fmla="*/ 0 60000 65536"/>
              <a:gd name="T8" fmla="*/ 0 60000 65536"/>
              <a:gd name="T9" fmla="*/ 0 w 3856"/>
              <a:gd name="T10" fmla="*/ 0 h 136"/>
              <a:gd name="T11" fmla="*/ 3856 w 3856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56" h="136">
                <a:moveTo>
                  <a:pt x="0" y="0"/>
                </a:moveTo>
                <a:lnTo>
                  <a:pt x="0" y="136"/>
                </a:lnTo>
                <a:lnTo>
                  <a:pt x="3856" y="136"/>
                </a:lnTo>
              </a:path>
            </a:pathLst>
          </a:custGeom>
          <a:noFill/>
          <a:ln w="31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eaLnBrk="0" latinLnBrk="0" hangingPunct="0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Oval 5">
            <a:extLst>
              <a:ext uri="{FF2B5EF4-FFF2-40B4-BE49-F238E27FC236}">
                <a16:creationId xmlns:a16="http://schemas.microsoft.com/office/drawing/2014/main" id="{AE0AB6C8-50BB-4E7D-BD5C-D1ED6ED5EE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00000" y="6239675"/>
            <a:ext cx="360362" cy="358775"/>
          </a:xfrm>
          <a:prstGeom prst="ellipse">
            <a:avLst/>
          </a:prstGeom>
          <a:solidFill>
            <a:srgbClr val="003366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</a:p>
        </p:txBody>
      </p:sp>
      <p:sp>
        <p:nvSpPr>
          <p:cNvPr id="27" name="Text Box 20">
            <a:extLst>
              <a:ext uri="{FF2B5EF4-FFF2-40B4-BE49-F238E27FC236}">
                <a16:creationId xmlns:a16="http://schemas.microsoft.com/office/drawing/2014/main" id="{40BBC732-7119-484C-AAE7-3CF227B1D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7861" y="6239675"/>
            <a:ext cx="28082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ko-KR" sz="1600" dirty="0">
                <a:solidFill>
                  <a:srgbClr val="0052A4"/>
                </a:solidFill>
                <a:latin typeface="맑은 고딕" pitchFamily="50" charset="-127"/>
                <a:ea typeface="맑은 고딕" pitchFamily="50" charset="-127"/>
              </a:rPr>
              <a:t>Application in real life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2">
            <a:extLst>
              <a:ext uri="{FF2B5EF4-FFF2-40B4-BE49-F238E27FC236}">
                <a16:creationId xmlns:a16="http://schemas.microsoft.com/office/drawing/2014/main" id="{B1F1C09E-9DFB-462C-8518-19E90EFA7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88913"/>
            <a:ext cx="7853362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anchor="t"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6. </a:t>
            </a:r>
            <a:r>
              <a:rPr kumimoji="1" lang="en-US" altLang="ko-KR" sz="24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/>
                <a:ea typeface="맑은 고딕"/>
                <a:cs typeface="Arial"/>
              </a:rPr>
              <a:t>Software Design(2)</a:t>
            </a:r>
            <a:endParaRPr lang="en-US" altLang="ko-KR" sz="2400" kern="0" dirty="0">
              <a:solidFill>
                <a:schemeClr val="bg1"/>
              </a:solidFill>
              <a:latin typeface="맑은 고딕"/>
              <a:ea typeface="맑은 고딕"/>
            </a:endParaRPr>
          </a:p>
          <a:p>
            <a:pPr defTabSz="762000" latinLnBrk="0">
              <a:defRPr/>
            </a:pP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  <a:cs typeface="Arial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3B8FBE9E-644B-4E2A-BC96-BC83428B323F}"/>
              </a:ext>
            </a:extLst>
          </p:cNvPr>
          <p:cNvSpPr txBox="1">
            <a:spLocks/>
          </p:cNvSpPr>
          <p:nvPr/>
        </p:nvSpPr>
        <p:spPr>
          <a:xfrm>
            <a:off x="8985448" y="-25956"/>
            <a:ext cx="919728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-  20  -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D9EE88-B855-494B-BB9D-FD92ECAF2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4405"/>
            <a:ext cx="9906000" cy="531359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43B30C2-9A3A-47A9-B919-4628366B7F45}"/>
              </a:ext>
            </a:extLst>
          </p:cNvPr>
          <p:cNvCxnSpPr>
            <a:cxnSpLocks/>
          </p:cNvCxnSpPr>
          <p:nvPr/>
        </p:nvCxnSpPr>
        <p:spPr bwMode="auto">
          <a:xfrm>
            <a:off x="4606062" y="2930511"/>
            <a:ext cx="248968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60847976-287C-4302-8892-683A3145F388}"/>
              </a:ext>
            </a:extLst>
          </p:cNvPr>
          <p:cNvSpPr/>
          <p:nvPr/>
        </p:nvSpPr>
        <p:spPr bwMode="auto">
          <a:xfrm>
            <a:off x="2365248" y="5179483"/>
            <a:ext cx="475488" cy="575141"/>
          </a:xfrm>
          <a:prstGeom prst="righ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A3D34D65-47AC-41B4-AD8F-C08AB2DD0D2C}"/>
              </a:ext>
            </a:extLst>
          </p:cNvPr>
          <p:cNvSpPr/>
          <p:nvPr/>
        </p:nvSpPr>
        <p:spPr bwMode="auto">
          <a:xfrm>
            <a:off x="1743456" y="6362044"/>
            <a:ext cx="475488" cy="495956"/>
          </a:xfrm>
          <a:prstGeom prst="righ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돋움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93E8C-1660-42EF-9171-2BD87EC4C7F3}"/>
              </a:ext>
            </a:extLst>
          </p:cNvPr>
          <p:cNvSpPr txBox="1"/>
          <p:nvPr/>
        </p:nvSpPr>
        <p:spPr>
          <a:xfrm>
            <a:off x="2966904" y="5320185"/>
            <a:ext cx="1037504" cy="29373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1300" kern="0" dirty="0">
                <a:latin typeface="맑은 고딕" pitchFamily="50" charset="-127"/>
                <a:ea typeface="맑은 고딕" pitchFamily="50" charset="-127"/>
              </a:rPr>
              <a:t>Raw data</a:t>
            </a:r>
            <a:endParaRPr lang="ko-KR" altLang="en-US" sz="1300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D68609-3589-422A-9813-43FE6EBBB674}"/>
              </a:ext>
            </a:extLst>
          </p:cNvPr>
          <p:cNvSpPr txBox="1"/>
          <p:nvPr/>
        </p:nvSpPr>
        <p:spPr>
          <a:xfrm>
            <a:off x="2365248" y="6463154"/>
            <a:ext cx="1639159" cy="29373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1300" kern="0" dirty="0">
                <a:latin typeface="맑은 고딕" pitchFamily="50" charset="-127"/>
                <a:ea typeface="맑은 고딕" pitchFamily="50" charset="-127"/>
              </a:rPr>
              <a:t>Converted Data</a:t>
            </a:r>
            <a:endParaRPr lang="ko-KR" altLang="en-US" sz="1300" kern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3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2">
            <a:extLst>
              <a:ext uri="{FF2B5EF4-FFF2-40B4-BE49-F238E27FC236}">
                <a16:creationId xmlns:a16="http://schemas.microsoft.com/office/drawing/2014/main" id="{B1F1C09E-9DFB-462C-8518-19E90EFA7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88913"/>
            <a:ext cx="7853362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anchor="t"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6. </a:t>
            </a:r>
            <a:r>
              <a:rPr kumimoji="1" lang="en-US" altLang="ko-KR" sz="24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/>
                <a:ea typeface="맑은 고딕"/>
                <a:cs typeface="Arial"/>
              </a:rPr>
              <a:t>Software Design(3)</a:t>
            </a:r>
            <a:endParaRPr lang="en-US" altLang="ko-KR" sz="2400" kern="0" dirty="0">
              <a:solidFill>
                <a:schemeClr val="bg1"/>
              </a:solidFill>
              <a:latin typeface="맑은 고딕"/>
              <a:ea typeface="맑은 고딕"/>
            </a:endParaRPr>
          </a:p>
          <a:p>
            <a:pPr defTabSz="762000" latinLnBrk="0">
              <a:defRPr/>
            </a:pP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  <a:cs typeface="Arial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3B8FBE9E-644B-4E2A-BC96-BC83428B323F}"/>
              </a:ext>
            </a:extLst>
          </p:cNvPr>
          <p:cNvSpPr txBox="1">
            <a:spLocks/>
          </p:cNvSpPr>
          <p:nvPr/>
        </p:nvSpPr>
        <p:spPr>
          <a:xfrm>
            <a:off x="8985448" y="-25956"/>
            <a:ext cx="919728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-  20  -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09B888-2879-414B-B091-935E35893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624012"/>
            <a:ext cx="9134475" cy="482917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5BD5569-E2F9-48CF-9417-B27DF8E60FFC}"/>
              </a:ext>
            </a:extLst>
          </p:cNvPr>
          <p:cNvCxnSpPr>
            <a:cxnSpLocks/>
          </p:cNvCxnSpPr>
          <p:nvPr/>
        </p:nvCxnSpPr>
        <p:spPr bwMode="auto">
          <a:xfrm>
            <a:off x="2399310" y="3454767"/>
            <a:ext cx="17459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9787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2">
            <a:extLst>
              <a:ext uri="{FF2B5EF4-FFF2-40B4-BE49-F238E27FC236}">
                <a16:creationId xmlns:a16="http://schemas.microsoft.com/office/drawing/2014/main" id="{B1F1C09E-9DFB-462C-8518-19E90EFA7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88913"/>
            <a:ext cx="7853362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anchor="t"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6. </a:t>
            </a:r>
            <a:r>
              <a:rPr kumimoji="1" lang="en-US" altLang="ko-KR" sz="24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/>
                <a:ea typeface="맑은 고딕"/>
                <a:cs typeface="Arial"/>
              </a:rPr>
              <a:t>Software Design(3)</a:t>
            </a:r>
            <a:endParaRPr lang="en-US" altLang="ko-KR" sz="2400" kern="0" dirty="0">
              <a:solidFill>
                <a:schemeClr val="bg1"/>
              </a:solidFill>
              <a:latin typeface="맑은 고딕"/>
              <a:ea typeface="맑은 고딕"/>
            </a:endParaRPr>
          </a:p>
          <a:p>
            <a:pPr defTabSz="762000" latinLnBrk="0">
              <a:defRPr/>
            </a:pP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  <a:cs typeface="Arial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3B8FBE9E-644B-4E2A-BC96-BC83428B323F}"/>
              </a:ext>
            </a:extLst>
          </p:cNvPr>
          <p:cNvSpPr txBox="1">
            <a:spLocks/>
          </p:cNvSpPr>
          <p:nvPr/>
        </p:nvSpPr>
        <p:spPr>
          <a:xfrm>
            <a:off x="8985448" y="-25956"/>
            <a:ext cx="919728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-  22  -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9DDF1F-42EF-4E18-BB93-CC2D6CFA3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4" y="2068634"/>
            <a:ext cx="9906000" cy="321712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93C387-D8AE-4F65-8D97-496A6FC6A916}"/>
              </a:ext>
            </a:extLst>
          </p:cNvPr>
          <p:cNvCxnSpPr/>
          <p:nvPr/>
        </p:nvCxnSpPr>
        <p:spPr bwMode="auto">
          <a:xfrm>
            <a:off x="1715678" y="4892511"/>
            <a:ext cx="117835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117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2">
            <a:extLst>
              <a:ext uri="{FF2B5EF4-FFF2-40B4-BE49-F238E27FC236}">
                <a16:creationId xmlns:a16="http://schemas.microsoft.com/office/drawing/2014/main" id="{B1F1C09E-9DFB-462C-8518-19E90EFA7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88913"/>
            <a:ext cx="7853362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anchor="t"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6. </a:t>
            </a:r>
            <a:r>
              <a:rPr kumimoji="1" lang="en-US" altLang="ko-KR" sz="24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/>
                <a:ea typeface="맑은 고딕"/>
                <a:cs typeface="Arial"/>
              </a:rPr>
              <a:t>Software Design(4)</a:t>
            </a:r>
            <a:endParaRPr lang="en-US" altLang="ko-KR" sz="2400" kern="0" dirty="0">
              <a:solidFill>
                <a:schemeClr val="bg1"/>
              </a:solidFill>
              <a:latin typeface="맑은 고딕"/>
              <a:ea typeface="맑은 고딕"/>
            </a:endParaRPr>
          </a:p>
          <a:p>
            <a:pPr defTabSz="762000" latinLnBrk="0">
              <a:defRPr/>
            </a:pP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  <a:cs typeface="Arial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3B8FBE9E-644B-4E2A-BC96-BC83428B323F}"/>
              </a:ext>
            </a:extLst>
          </p:cNvPr>
          <p:cNvSpPr txBox="1">
            <a:spLocks/>
          </p:cNvSpPr>
          <p:nvPr/>
        </p:nvSpPr>
        <p:spPr>
          <a:xfrm>
            <a:off x="8985448" y="-25956"/>
            <a:ext cx="919728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-  23  -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6AA133-1A1B-4C34-9356-27361E092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0" y="1663458"/>
            <a:ext cx="9746540" cy="4039758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DDEEC6-B39E-47DE-8422-C30074F8340F}"/>
              </a:ext>
            </a:extLst>
          </p:cNvPr>
          <p:cNvCxnSpPr/>
          <p:nvPr/>
        </p:nvCxnSpPr>
        <p:spPr bwMode="auto">
          <a:xfrm>
            <a:off x="2941165" y="1663457"/>
            <a:ext cx="0" cy="12211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2A1D3C7-F16A-42FB-B2E2-3DFF9B0D198C}"/>
              </a:ext>
            </a:extLst>
          </p:cNvPr>
          <p:cNvCxnSpPr>
            <a:cxnSpLocks/>
          </p:cNvCxnSpPr>
          <p:nvPr/>
        </p:nvCxnSpPr>
        <p:spPr bwMode="auto">
          <a:xfrm flipH="1">
            <a:off x="2941165" y="1663457"/>
            <a:ext cx="139516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AA17A7A-BD78-4EAD-B3E7-4DC93F7DA0E9}"/>
              </a:ext>
            </a:extLst>
          </p:cNvPr>
          <p:cNvCxnSpPr>
            <a:cxnSpLocks/>
          </p:cNvCxnSpPr>
          <p:nvPr/>
        </p:nvCxnSpPr>
        <p:spPr bwMode="auto">
          <a:xfrm flipV="1">
            <a:off x="4336332" y="1663457"/>
            <a:ext cx="1" cy="12211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B86EA04-FAFC-4C2C-AFAE-B6E3E69D54B1}"/>
              </a:ext>
            </a:extLst>
          </p:cNvPr>
          <p:cNvCxnSpPr>
            <a:cxnSpLocks/>
          </p:cNvCxnSpPr>
          <p:nvPr/>
        </p:nvCxnSpPr>
        <p:spPr bwMode="auto">
          <a:xfrm flipH="1">
            <a:off x="2941165" y="2884602"/>
            <a:ext cx="139516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EB61DFD-B200-4A30-8760-5815DEF985BE}"/>
              </a:ext>
            </a:extLst>
          </p:cNvPr>
          <p:cNvCxnSpPr>
            <a:cxnSpLocks/>
          </p:cNvCxnSpPr>
          <p:nvPr/>
        </p:nvCxnSpPr>
        <p:spPr bwMode="auto">
          <a:xfrm>
            <a:off x="744718" y="3082565"/>
            <a:ext cx="420828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AC839E6-14AC-4475-942B-1C2C3672A650}"/>
              </a:ext>
            </a:extLst>
          </p:cNvPr>
          <p:cNvCxnSpPr>
            <a:cxnSpLocks/>
          </p:cNvCxnSpPr>
          <p:nvPr/>
        </p:nvCxnSpPr>
        <p:spPr bwMode="auto">
          <a:xfrm>
            <a:off x="838988" y="5693789"/>
            <a:ext cx="221529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4613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2">
            <a:extLst>
              <a:ext uri="{FF2B5EF4-FFF2-40B4-BE49-F238E27FC236}">
                <a16:creationId xmlns:a16="http://schemas.microsoft.com/office/drawing/2014/main" id="{B1F1C09E-9DFB-462C-8518-19E90EFA7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88913"/>
            <a:ext cx="7853362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anchor="t"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6. </a:t>
            </a:r>
            <a:r>
              <a:rPr kumimoji="1" lang="en-US" altLang="ko-KR" sz="24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/>
                <a:ea typeface="맑은 고딕"/>
                <a:cs typeface="Arial"/>
              </a:rPr>
              <a:t>Software Design(5)</a:t>
            </a:r>
            <a:endParaRPr lang="en-US" altLang="ko-KR" sz="2400" kern="0" dirty="0">
              <a:solidFill>
                <a:schemeClr val="bg1"/>
              </a:solidFill>
              <a:latin typeface="맑은 고딕"/>
              <a:ea typeface="맑은 고딕"/>
            </a:endParaRPr>
          </a:p>
          <a:p>
            <a:pPr defTabSz="762000" latinLnBrk="0">
              <a:defRPr/>
            </a:pP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  <a:cs typeface="Arial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3B8FBE9E-644B-4E2A-BC96-BC83428B323F}"/>
              </a:ext>
            </a:extLst>
          </p:cNvPr>
          <p:cNvSpPr txBox="1">
            <a:spLocks/>
          </p:cNvSpPr>
          <p:nvPr/>
        </p:nvSpPr>
        <p:spPr>
          <a:xfrm>
            <a:off x="8985448" y="-25956"/>
            <a:ext cx="919728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-  24  -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2E4C78-A196-46AF-BA67-F2AD08287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4" y="1431345"/>
            <a:ext cx="9906000" cy="5237742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F69D84-7512-4E49-BFA9-F5724D8B3C1A}"/>
              </a:ext>
            </a:extLst>
          </p:cNvPr>
          <p:cNvCxnSpPr/>
          <p:nvPr/>
        </p:nvCxnSpPr>
        <p:spPr bwMode="auto">
          <a:xfrm>
            <a:off x="4713402" y="2253006"/>
            <a:ext cx="38649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7FD0BF-60F4-427A-BB76-9AD18A9F667A}"/>
              </a:ext>
            </a:extLst>
          </p:cNvPr>
          <p:cNvCxnSpPr>
            <a:cxnSpLocks/>
          </p:cNvCxnSpPr>
          <p:nvPr/>
        </p:nvCxnSpPr>
        <p:spPr bwMode="auto">
          <a:xfrm>
            <a:off x="4713402" y="3517769"/>
            <a:ext cx="56560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6E85C91F-A345-4F98-875C-E83122C71827}"/>
              </a:ext>
            </a:extLst>
          </p:cNvPr>
          <p:cNvCxnSpPr>
            <a:cxnSpLocks/>
          </p:cNvCxnSpPr>
          <p:nvPr/>
        </p:nvCxnSpPr>
        <p:spPr bwMode="auto">
          <a:xfrm>
            <a:off x="4953000" y="2366128"/>
            <a:ext cx="561680" cy="32051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7BB0D6FF-F157-4780-962B-07DFDD9B8DA4}"/>
              </a:ext>
            </a:extLst>
          </p:cNvPr>
          <p:cNvCxnSpPr>
            <a:cxnSpLocks/>
          </p:cNvCxnSpPr>
          <p:nvPr/>
        </p:nvCxnSpPr>
        <p:spPr bwMode="auto">
          <a:xfrm flipV="1">
            <a:off x="5099901" y="2828827"/>
            <a:ext cx="414779" cy="35896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244A642-00A4-4BE1-9D04-FDA537C6C98E}"/>
              </a:ext>
            </a:extLst>
          </p:cNvPr>
          <p:cNvSpPr txBox="1"/>
          <p:nvPr/>
        </p:nvSpPr>
        <p:spPr>
          <a:xfrm>
            <a:off x="5567312" y="2486585"/>
            <a:ext cx="3670956" cy="70120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kern="0" dirty="0">
                <a:latin typeface="맑은 고딕" pitchFamily="50" charset="-127"/>
                <a:ea typeface="맑은 고딕" pitchFamily="50" charset="-127"/>
              </a:rPr>
              <a:t>By simulation, we found out that the torque of CW and CCW is different. -&gt; equal scaling would give an improper functioning. </a:t>
            </a:r>
            <a:endParaRPr lang="ko-KR" altLang="en-US" kern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75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2">
            <a:extLst>
              <a:ext uri="{FF2B5EF4-FFF2-40B4-BE49-F238E27FC236}">
                <a16:creationId xmlns:a16="http://schemas.microsoft.com/office/drawing/2014/main" id="{B1F1C09E-9DFB-462C-8518-19E90EFA7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88913"/>
            <a:ext cx="7853362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anchor="t"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7. </a:t>
            </a:r>
            <a:r>
              <a:rPr kumimoji="1" lang="en-US" altLang="ko-KR" sz="24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/>
                <a:ea typeface="맑은 고딕"/>
                <a:cs typeface="Arial"/>
              </a:rPr>
              <a:t>Function Checking</a:t>
            </a:r>
            <a:endParaRPr lang="en-US" altLang="ko-KR" sz="2400" kern="0" dirty="0">
              <a:solidFill>
                <a:schemeClr val="bg1"/>
              </a:solidFill>
              <a:latin typeface="맑은 고딕"/>
              <a:ea typeface="맑은 고딕"/>
            </a:endParaRPr>
          </a:p>
          <a:p>
            <a:pPr defTabSz="762000" latinLnBrk="0">
              <a:defRPr/>
            </a:pP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  <a:cs typeface="Arial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3B8FBE9E-644B-4E2A-BC96-BC83428B323F}"/>
              </a:ext>
            </a:extLst>
          </p:cNvPr>
          <p:cNvSpPr txBox="1">
            <a:spLocks/>
          </p:cNvSpPr>
          <p:nvPr/>
        </p:nvSpPr>
        <p:spPr>
          <a:xfrm>
            <a:off x="8985448" y="-25956"/>
            <a:ext cx="919728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-  25  -</a:t>
            </a:r>
          </a:p>
        </p:txBody>
      </p:sp>
      <p:pic>
        <p:nvPicPr>
          <p:cNvPr id="2" name="yaw">
            <a:hlinkClick r:id="" action="ppaction://media"/>
            <a:extLst>
              <a:ext uri="{FF2B5EF4-FFF2-40B4-BE49-F238E27FC236}">
                <a16:creationId xmlns:a16="http://schemas.microsoft.com/office/drawing/2014/main" id="{322822BE-2B79-4E5E-99AD-66472FC13A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13511" y="1493153"/>
            <a:ext cx="4285297" cy="2414016"/>
          </a:xfrm>
          <a:prstGeom prst="rect">
            <a:avLst/>
          </a:prstGeom>
        </p:spPr>
      </p:pic>
      <p:pic>
        <p:nvPicPr>
          <p:cNvPr id="4" name="pitch">
            <a:hlinkClick r:id="" action="ppaction://media"/>
            <a:extLst>
              <a:ext uri="{FF2B5EF4-FFF2-40B4-BE49-F238E27FC236}">
                <a16:creationId xmlns:a16="http://schemas.microsoft.com/office/drawing/2014/main" id="{9E78938B-765A-4EA3-8E29-22892D58553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160015" y="1493153"/>
            <a:ext cx="4285297" cy="2414016"/>
          </a:xfrm>
          <a:prstGeom prst="rect">
            <a:avLst/>
          </a:prstGeom>
        </p:spPr>
      </p:pic>
      <p:pic>
        <p:nvPicPr>
          <p:cNvPr id="6" name="roll">
            <a:hlinkClick r:id="" action="ppaction://media"/>
            <a:extLst>
              <a:ext uri="{FF2B5EF4-FFF2-40B4-BE49-F238E27FC236}">
                <a16:creationId xmlns:a16="http://schemas.microsoft.com/office/drawing/2014/main" id="{61C3B366-DC11-4D8E-85DF-F4FFE5CB0F6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3511" y="4380412"/>
            <a:ext cx="4285297" cy="2414016"/>
          </a:xfrm>
          <a:prstGeom prst="rect">
            <a:avLst/>
          </a:prstGeom>
        </p:spPr>
      </p:pic>
      <p:pic>
        <p:nvPicPr>
          <p:cNvPr id="7" name="pitch-roll">
            <a:hlinkClick r:id="" action="ppaction://media"/>
            <a:extLst>
              <a:ext uri="{FF2B5EF4-FFF2-40B4-BE49-F238E27FC236}">
                <a16:creationId xmlns:a16="http://schemas.microsoft.com/office/drawing/2014/main" id="{030A88E7-183D-4422-B0ED-48BE5921629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160014" y="4380412"/>
            <a:ext cx="4285297" cy="2414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BDC29D-E9CF-47CE-94B6-DD6FB1A4A2CA}"/>
              </a:ext>
            </a:extLst>
          </p:cNvPr>
          <p:cNvSpPr txBox="1"/>
          <p:nvPr/>
        </p:nvSpPr>
        <p:spPr>
          <a:xfrm>
            <a:off x="2922308" y="1163410"/>
            <a:ext cx="1676499" cy="340158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Yaw</a:t>
            </a:r>
            <a:endParaRPr lang="ko-KR" altLang="en-US" sz="1600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504E1-8691-421E-AF4D-AB81BD14B472}"/>
              </a:ext>
            </a:extLst>
          </p:cNvPr>
          <p:cNvSpPr txBox="1"/>
          <p:nvPr/>
        </p:nvSpPr>
        <p:spPr>
          <a:xfrm>
            <a:off x="5154793" y="1152995"/>
            <a:ext cx="1676499" cy="340158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Pitch</a:t>
            </a:r>
            <a:endParaRPr lang="ko-KR" altLang="en-US" sz="1600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9F7574-CE09-4502-9586-38D06B080510}"/>
              </a:ext>
            </a:extLst>
          </p:cNvPr>
          <p:cNvSpPr txBox="1"/>
          <p:nvPr/>
        </p:nvSpPr>
        <p:spPr>
          <a:xfrm>
            <a:off x="5154794" y="4050669"/>
            <a:ext cx="1676499" cy="340158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Pitch + Roll</a:t>
            </a:r>
            <a:endParaRPr lang="ko-KR" altLang="en-US" sz="1600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19BF8E-FB0E-4583-861C-3EFD53470700}"/>
              </a:ext>
            </a:extLst>
          </p:cNvPr>
          <p:cNvSpPr txBox="1"/>
          <p:nvPr/>
        </p:nvSpPr>
        <p:spPr>
          <a:xfrm>
            <a:off x="2922308" y="4050669"/>
            <a:ext cx="1676499" cy="340158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Roll</a:t>
            </a:r>
            <a:endParaRPr lang="ko-KR" altLang="en-US" sz="1600" kern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79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2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97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2">
            <a:extLst>
              <a:ext uri="{FF2B5EF4-FFF2-40B4-BE49-F238E27FC236}">
                <a16:creationId xmlns:a16="http://schemas.microsoft.com/office/drawing/2014/main" id="{B1F1C09E-9DFB-462C-8518-19E90EFA7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88913"/>
            <a:ext cx="7853362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anchor="t"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8. </a:t>
            </a:r>
            <a:r>
              <a:rPr kumimoji="1" lang="en-US" altLang="ko-KR" sz="24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/>
                <a:ea typeface="맑은 고딕"/>
                <a:cs typeface="Arial"/>
              </a:rPr>
              <a:t>Application in real life</a:t>
            </a:r>
            <a:endParaRPr lang="en-US" altLang="ko-KR" sz="2400" kern="0" dirty="0">
              <a:solidFill>
                <a:schemeClr val="bg1"/>
              </a:solidFill>
              <a:latin typeface="맑은 고딕"/>
              <a:ea typeface="맑은 고딕"/>
            </a:endParaRPr>
          </a:p>
          <a:p>
            <a:pPr defTabSz="762000" latinLnBrk="0">
              <a:defRPr/>
            </a:pP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  <a:cs typeface="Arial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3B8FBE9E-644B-4E2A-BC96-BC83428B323F}"/>
              </a:ext>
            </a:extLst>
          </p:cNvPr>
          <p:cNvSpPr txBox="1">
            <a:spLocks/>
          </p:cNvSpPr>
          <p:nvPr/>
        </p:nvSpPr>
        <p:spPr>
          <a:xfrm>
            <a:off x="8985448" y="-25956"/>
            <a:ext cx="919728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-  26  -</a:t>
            </a:r>
          </a:p>
        </p:txBody>
      </p:sp>
      <p:pic>
        <p:nvPicPr>
          <p:cNvPr id="1026" name="Picture 2" descr="audi에 대한 이미지 검색결과">
            <a:extLst>
              <a:ext uri="{FF2B5EF4-FFF2-40B4-BE49-F238E27FC236}">
                <a16:creationId xmlns:a16="http://schemas.microsoft.com/office/drawing/2014/main" id="{6712D2A7-0CEE-4A75-8C50-8A1AD2DD6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9" y="1380764"/>
            <a:ext cx="2962766" cy="197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irforce에 대한 이미지 검색결과">
            <a:extLst>
              <a:ext uri="{FF2B5EF4-FFF2-40B4-BE49-F238E27FC236}">
                <a16:creationId xmlns:a16="http://schemas.microsoft.com/office/drawing/2014/main" id="{5E1FA4A0-A10B-43E1-92FD-B34AFA227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23" y="3716795"/>
            <a:ext cx="3499232" cy="240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ip에 대한 이미지 검색결과">
            <a:extLst>
              <a:ext uri="{FF2B5EF4-FFF2-40B4-BE49-F238E27FC236}">
                <a16:creationId xmlns:a16="http://schemas.microsoft.com/office/drawing/2014/main" id="{A01EC9CA-5932-4C13-999B-16A55671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026" y="4596402"/>
            <a:ext cx="3392397" cy="226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F904CB9-EB05-4C62-BA16-F5D0703CF7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95" y="912196"/>
            <a:ext cx="1973130" cy="244374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9B5CAC-3271-4705-AE38-92F0ADCC801B}"/>
              </a:ext>
            </a:extLst>
          </p:cNvPr>
          <p:cNvCxnSpPr/>
          <p:nvPr/>
        </p:nvCxnSpPr>
        <p:spPr bwMode="auto">
          <a:xfrm flipH="1">
            <a:off x="4121944" y="1866507"/>
            <a:ext cx="1722675" cy="26756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96E6D2E-6443-4A27-9D3B-1646F8229EFD}"/>
              </a:ext>
            </a:extLst>
          </p:cNvPr>
          <p:cNvCxnSpPr>
            <a:cxnSpLocks/>
          </p:cNvCxnSpPr>
          <p:nvPr/>
        </p:nvCxnSpPr>
        <p:spPr bwMode="auto">
          <a:xfrm flipH="1">
            <a:off x="5175315" y="3269756"/>
            <a:ext cx="821705" cy="44703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83D75D-2E52-4273-8696-5DB2C099DB25}"/>
              </a:ext>
            </a:extLst>
          </p:cNvPr>
          <p:cNvCxnSpPr>
            <a:cxnSpLocks/>
          </p:cNvCxnSpPr>
          <p:nvPr/>
        </p:nvCxnSpPr>
        <p:spPr bwMode="auto">
          <a:xfrm flipH="1">
            <a:off x="6589337" y="3493275"/>
            <a:ext cx="358218" cy="998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A6DB7EF-D361-4BA3-B5AD-5E89D60DC084}"/>
              </a:ext>
            </a:extLst>
          </p:cNvPr>
          <p:cNvSpPr txBox="1"/>
          <p:nvPr/>
        </p:nvSpPr>
        <p:spPr>
          <a:xfrm rot="20695546">
            <a:off x="846109" y="2528971"/>
            <a:ext cx="8182466" cy="208057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3000" kern="0" dirty="0">
                <a:latin typeface="맑은 고딕" pitchFamily="50" charset="-127"/>
                <a:ea typeface="맑은 고딕" pitchFamily="50" charset="-127"/>
              </a:rPr>
              <a:t>With more memory, more accurate sensor, stronger motor, multithread, we could apply in various types of means of transportation.</a:t>
            </a:r>
            <a:endParaRPr lang="ko-KR" altLang="en-US" sz="3000" kern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62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ext Box 2"/>
          <p:cNvSpPr txBox="1">
            <a:spLocks noChangeArrowheads="1"/>
          </p:cNvSpPr>
          <p:nvPr/>
        </p:nvSpPr>
        <p:spPr bwMode="auto">
          <a:xfrm>
            <a:off x="272480" y="2996952"/>
            <a:ext cx="950448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ko-KR" sz="5400">
                <a:effectLst>
                  <a:outerShdw blurRad="38100" dist="38100" dir="2700000" algn="tl">
                    <a:srgbClr val="C0C0C0"/>
                  </a:outerShdw>
                </a:effectLst>
                <a:latin typeface="HY견고딕" pitchFamily="18" charset="-127"/>
                <a:ea typeface="HY견고딕" pitchFamily="18" charset="-127"/>
              </a:rPr>
              <a:t>Thank You!</a:t>
            </a:r>
            <a:endParaRPr kumimoji="1" lang="en-US" altLang="ko-KR" sz="3600">
              <a:effectLst>
                <a:outerShdw blurRad="38100" dist="38100" dir="2700000" algn="tl">
                  <a:srgbClr val="C0C0C0"/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4521200" y="6453188"/>
            <a:ext cx="655638" cy="27146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latinLnBrk="0" hangingPunct="0"/>
            <a:endParaRPr lang="ko-KR" altLang="en-US"/>
          </a:p>
        </p:txBody>
      </p:sp>
      <p:sp>
        <p:nvSpPr>
          <p:cNvPr id="4" name="슬라이드 번호 개체 틀 3"/>
          <p:cNvSpPr txBox="1">
            <a:spLocks/>
          </p:cNvSpPr>
          <p:nvPr/>
        </p:nvSpPr>
        <p:spPr>
          <a:xfrm>
            <a:off x="9146674" y="-25956"/>
            <a:ext cx="758502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- 27  -</a:t>
            </a:r>
          </a:p>
        </p:txBody>
      </p:sp>
    </p:spTree>
    <p:extLst>
      <p:ext uri="{BB962C8B-B14F-4D97-AF65-F5344CB8AC3E}">
        <p14:creationId xmlns:p14="http://schemas.microsoft.com/office/powerpoint/2010/main" val="3185337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9DCB86CB-C2C0-484E-BA66-0D040995A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80000">
            <a:off x="766484" y="832444"/>
            <a:ext cx="7053708" cy="884383"/>
          </a:xfr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38CDB483-C15F-4F9A-BEB3-F89F45256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706" y="1486979"/>
            <a:ext cx="4319982" cy="822088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1610F706-9CC3-4B80-8AA1-B7CCCE0D0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80000">
            <a:off x="4946020" y="2330120"/>
            <a:ext cx="4175016" cy="1376732"/>
          </a:xfrm>
          <a:prstGeom prst="rect">
            <a:avLst/>
          </a:prstGeom>
        </p:spPr>
      </p:pic>
      <p:pic>
        <p:nvPicPr>
          <p:cNvPr id="14" name="그림 14" descr="사람, 남자, 사진, 보는이(가) 표시된 사진&#10;&#10;매우 높은 신뢰도로 생성된 설명">
            <a:extLst>
              <a:ext uri="{FF2B5EF4-FFF2-40B4-BE49-F238E27FC236}">
                <a16:creationId xmlns:a16="http://schemas.microsoft.com/office/drawing/2014/main" id="{C1D3B525-6877-4AE1-958F-460C5E952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0000">
            <a:off x="297449" y="2101352"/>
            <a:ext cx="4175016" cy="3920647"/>
          </a:xfrm>
          <a:prstGeom prst="rect">
            <a:avLst/>
          </a:prstGeom>
        </p:spPr>
      </p:pic>
      <p:pic>
        <p:nvPicPr>
          <p:cNvPr id="16" name="그림 16" descr="쥐고있는, 방이(가) 표시된 사진&#10;&#10;매우 높은 신뢰도로 생성된 설명">
            <a:extLst>
              <a:ext uri="{FF2B5EF4-FFF2-40B4-BE49-F238E27FC236}">
                <a16:creationId xmlns:a16="http://schemas.microsoft.com/office/drawing/2014/main" id="{05B1E040-3F8D-4104-94D1-360E91A87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2260" y="3778861"/>
            <a:ext cx="4068708" cy="855400"/>
          </a:xfrm>
          <a:prstGeom prst="rect">
            <a:avLst/>
          </a:prstGeom>
        </p:spPr>
      </p:pic>
      <p:pic>
        <p:nvPicPr>
          <p:cNvPr id="18" name="그림 18">
            <a:extLst>
              <a:ext uri="{FF2B5EF4-FFF2-40B4-BE49-F238E27FC236}">
                <a16:creationId xmlns:a16="http://schemas.microsoft.com/office/drawing/2014/main" id="{406394CE-A798-4734-B915-77EBDF296A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8841" y="4543732"/>
            <a:ext cx="2966967" cy="2223405"/>
          </a:xfrm>
          <a:prstGeom prst="rect">
            <a:avLst/>
          </a:prstGeom>
        </p:spPr>
      </p:pic>
      <p:sp>
        <p:nvSpPr>
          <p:cNvPr id="21" name="슬라이드 번호 개체 틀 3">
            <a:extLst>
              <a:ext uri="{FF2B5EF4-FFF2-40B4-BE49-F238E27FC236}">
                <a16:creationId xmlns:a16="http://schemas.microsoft.com/office/drawing/2014/main" id="{E83FAACD-6A78-4C05-86F9-C732D529A8AA}"/>
              </a:ext>
            </a:extLst>
          </p:cNvPr>
          <p:cNvSpPr txBox="1">
            <a:spLocks/>
          </p:cNvSpPr>
          <p:nvPr/>
        </p:nvSpPr>
        <p:spPr>
          <a:xfrm>
            <a:off x="9146674" y="-25956"/>
            <a:ext cx="758502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>
                <a:solidFill>
                  <a:schemeClr val="bg1"/>
                </a:solidFill>
              </a:rPr>
              <a:t>-  </a:t>
            </a:r>
            <a:fld id="{BA03F400-F5B5-4CD7-8020-96CEAFFF99B2}" type="slidenum">
              <a:rPr lang="en-US" altLang="ko-KR" sz="1600" smtClean="0">
                <a:solidFill>
                  <a:schemeClr val="bg1"/>
                </a:solidFill>
              </a:rPr>
              <a:pPr algn="ctr"/>
              <a:t>3</a:t>
            </a:fld>
            <a:r>
              <a:rPr lang="en-US" altLang="ko-KR" sz="1600">
                <a:solidFill>
                  <a:schemeClr val="bg1"/>
                </a:solidFill>
              </a:rPr>
              <a:t>  -</a:t>
            </a:r>
          </a:p>
        </p:txBody>
      </p:sp>
      <p:sp>
        <p:nvSpPr>
          <p:cNvPr id="23" name="Text Box 22">
            <a:extLst>
              <a:ext uri="{FF2B5EF4-FFF2-40B4-BE49-F238E27FC236}">
                <a16:creationId xmlns:a16="http://schemas.microsoft.com/office/drawing/2014/main" id="{B4DCBC3C-E6BF-48A2-A6A3-D1E3B563D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88913"/>
            <a:ext cx="7853362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anchor="t"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1. Social Issue and Idea Brainstorming</a:t>
            </a:r>
          </a:p>
        </p:txBody>
      </p:sp>
    </p:spTree>
    <p:extLst>
      <p:ext uri="{BB962C8B-B14F-4D97-AF65-F5344CB8AC3E}">
        <p14:creationId xmlns:p14="http://schemas.microsoft.com/office/powerpoint/2010/main" val="3893136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잔디, 실외, 파충류, 개이(가) 표시된 사진&#10;&#10;매우 높은 신뢰도로 생성된 설명">
            <a:extLst>
              <a:ext uri="{FF2B5EF4-FFF2-40B4-BE49-F238E27FC236}">
                <a16:creationId xmlns:a16="http://schemas.microsoft.com/office/drawing/2014/main" id="{059B57ED-63F2-4B1B-B33C-783F8FA89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3000" y="3785544"/>
            <a:ext cx="4690939" cy="2674077"/>
          </a:xfrm>
        </p:spPr>
      </p:pic>
      <p:sp>
        <p:nvSpPr>
          <p:cNvPr id="9" name="Text Box 22">
            <a:extLst>
              <a:ext uri="{FF2B5EF4-FFF2-40B4-BE49-F238E27FC236}">
                <a16:creationId xmlns:a16="http://schemas.microsoft.com/office/drawing/2014/main" id="{74F7E1D3-247A-4AF3-B378-1786EA1AE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88913"/>
            <a:ext cx="7853362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anchor="t"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1. Social Issue and Idea Brainstorming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BCD0AF18-23A7-4503-824F-EAA4958EC369}"/>
              </a:ext>
            </a:extLst>
          </p:cNvPr>
          <p:cNvSpPr txBox="1">
            <a:spLocks/>
          </p:cNvSpPr>
          <p:nvPr/>
        </p:nvSpPr>
        <p:spPr>
          <a:xfrm>
            <a:off x="9146674" y="-25956"/>
            <a:ext cx="758502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>
                <a:solidFill>
                  <a:schemeClr val="bg1"/>
                </a:solidFill>
              </a:rPr>
              <a:t>-  </a:t>
            </a:r>
            <a:fld id="{BA03F400-F5B5-4CD7-8020-96CEAFFF99B2}" type="slidenum">
              <a:rPr lang="en-US" altLang="ko-KR" sz="1600" smtClean="0">
                <a:solidFill>
                  <a:schemeClr val="bg1"/>
                </a:solidFill>
              </a:rPr>
              <a:pPr algn="ctr"/>
              <a:t>4</a:t>
            </a:fld>
            <a:r>
              <a:rPr lang="en-US" altLang="ko-KR" sz="1600">
                <a:solidFill>
                  <a:schemeClr val="bg1"/>
                </a:solidFill>
              </a:rPr>
              <a:t>  -</a:t>
            </a:r>
          </a:p>
        </p:txBody>
      </p:sp>
      <p:pic>
        <p:nvPicPr>
          <p:cNvPr id="7" name="그림 4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037B5D0A-5D36-4275-871D-2C0F319A9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34" y="1443186"/>
            <a:ext cx="5564479" cy="359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79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3"/>
          <p:cNvSpPr txBox="1">
            <a:spLocks/>
          </p:cNvSpPr>
          <p:nvPr/>
        </p:nvSpPr>
        <p:spPr>
          <a:xfrm>
            <a:off x="9146674" y="-25956"/>
            <a:ext cx="758502" cy="30480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/>
                <a:ea typeface="돋움"/>
                <a:cs typeface="Arial"/>
              </a:rPr>
              <a:t>-  6 -</a:t>
            </a:r>
          </a:p>
        </p:txBody>
      </p:sp>
      <p:sp>
        <p:nvSpPr>
          <p:cNvPr id="7" name="Text Box 22">
            <a:extLst>
              <a:ext uri="{FF2B5EF4-FFF2-40B4-BE49-F238E27FC236}">
                <a16:creationId xmlns:a16="http://schemas.microsoft.com/office/drawing/2014/main" id="{BE42006E-2EBC-45E9-9FCC-54B9F7E61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88913"/>
            <a:ext cx="7853362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anchor="t"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2. Material research and purchase</a:t>
            </a:r>
          </a:p>
        </p:txBody>
      </p:sp>
      <p:pic>
        <p:nvPicPr>
          <p:cNvPr id="2050" name="Picture 2" descr="C:\Users\joon9\OneDrive\바탕 화면\project\재료\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052737"/>
            <a:ext cx="2538282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oon9\OneDrive\바탕 화면\project\재료\KakaoTalk_20191130_1501407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54" y="1556792"/>
            <a:ext cx="1691436" cy="139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oon9\OneDrive\바탕 화면\project\재료\KakaoTalk_20191126_1815315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6" y="3882971"/>
            <a:ext cx="3676980" cy="275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oon9\OneDrive\바탕 화면\project\재료\KakaoTalk_20191126_18233835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099" y="836713"/>
            <a:ext cx="4032448" cy="19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oon9\OneDrive\바탕 화면\project\재료\KakaoTalk_20191129_22545056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759" y="3175454"/>
            <a:ext cx="2635641" cy="35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523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274638"/>
            <a:ext cx="3233564" cy="418058"/>
          </a:xfrm>
          <a:noFill/>
          <a:ln/>
        </p:spPr>
        <p:txBody>
          <a:bodyPr lIns="92075" tIns="46038" rIns="92075" bIns="46038"/>
          <a:lstStyle/>
          <a:p>
            <a:r>
              <a:rPr lang="en-US" altLang="ko-KR" sz="2400"/>
              <a:t> </a:t>
            </a:r>
          </a:p>
        </p:txBody>
      </p:sp>
      <p:sp>
        <p:nvSpPr>
          <p:cNvPr id="7" name="슬라이드 번호 개체 틀 3"/>
          <p:cNvSpPr txBox="1">
            <a:spLocks/>
          </p:cNvSpPr>
          <p:nvPr/>
        </p:nvSpPr>
        <p:spPr>
          <a:xfrm>
            <a:off x="9146674" y="-25956"/>
            <a:ext cx="758502" cy="30480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/>
                <a:ea typeface="돋움"/>
                <a:cs typeface="Arial"/>
              </a:rPr>
              <a:t>-  7 -</a:t>
            </a:r>
          </a:p>
        </p:txBody>
      </p:sp>
      <p:sp>
        <p:nvSpPr>
          <p:cNvPr id="14" name="Text Box 22">
            <a:extLst>
              <a:ext uri="{FF2B5EF4-FFF2-40B4-BE49-F238E27FC236}">
                <a16:creationId xmlns:a16="http://schemas.microsoft.com/office/drawing/2014/main" id="{677D0AB2-8BF9-4F51-A0A6-8B88EA166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94024"/>
            <a:ext cx="7853362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anchor="t"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3. Hardware design </a:t>
            </a:r>
          </a:p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   - Virtual Image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4963344" y="1116487"/>
            <a:ext cx="4680277" cy="4275914"/>
          </a:xfrm>
          <a:prstGeom prst="rect">
            <a:avLst/>
          </a:prstGeom>
        </p:spPr>
        <p:txBody>
          <a:bodyPr anchor="t"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Installation of a Gyro Stabilizer-based programmed char or board. 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2000" kern="0" dirty="0">
                <a:latin typeface="맑은 고딕"/>
                <a:ea typeface="맑은 고딕"/>
              </a:rPr>
              <a:t>Evaluate the function by giving situations where the program senses changes such as left turn, right turn, and U-turn.</a:t>
            </a:r>
            <a:endParaRPr lang="ko-KR" altLang="en-US" sz="2000" kern="0" dirty="0">
              <a:latin typeface="맑은 고딕"/>
              <a:ea typeface="맑은 고딕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546326-9222-4CEA-A81D-667152DA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4" y="2931281"/>
            <a:ext cx="4114800" cy="25812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CF1C36-9AC9-4DC5-AD78-5BA52F0D9E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27" y="2060848"/>
            <a:ext cx="1070071" cy="106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0799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274638"/>
            <a:ext cx="3233564" cy="418058"/>
          </a:xfrm>
          <a:noFill/>
          <a:ln/>
        </p:spPr>
        <p:txBody>
          <a:bodyPr lIns="92075" tIns="46038" rIns="92075" bIns="46038"/>
          <a:lstStyle/>
          <a:p>
            <a:r>
              <a:rPr lang="en-US" altLang="ko-KR" sz="2400"/>
              <a:t> </a:t>
            </a:r>
          </a:p>
        </p:txBody>
      </p:sp>
      <p:sp>
        <p:nvSpPr>
          <p:cNvPr id="7" name="슬라이드 번호 개체 틀 3"/>
          <p:cNvSpPr txBox="1">
            <a:spLocks/>
          </p:cNvSpPr>
          <p:nvPr/>
        </p:nvSpPr>
        <p:spPr>
          <a:xfrm>
            <a:off x="9146674" y="-25956"/>
            <a:ext cx="758502" cy="30480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  <a:latin typeface="Arial"/>
                <a:ea typeface="돋움"/>
                <a:cs typeface="Arial"/>
              </a:rPr>
              <a:t>-  8 -</a:t>
            </a:r>
          </a:p>
        </p:txBody>
      </p:sp>
      <p:sp>
        <p:nvSpPr>
          <p:cNvPr id="14" name="Text Box 22">
            <a:extLst>
              <a:ext uri="{FF2B5EF4-FFF2-40B4-BE49-F238E27FC236}">
                <a16:creationId xmlns:a16="http://schemas.microsoft.com/office/drawing/2014/main" id="{677D0AB2-8BF9-4F51-A0A6-8B88EA166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23" y="96663"/>
            <a:ext cx="7853362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anchor="t"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3. Hardware design</a:t>
            </a:r>
          </a:p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굴림"/>
                <a:cs typeface="Arial"/>
              </a:rPr>
              <a:t>   - Virtual Circuit Design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96268B-0292-41C1-97F2-CF6A694EC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00" y="1632283"/>
            <a:ext cx="8565622" cy="47095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137112-1ED5-4978-8276-E81AAA64AC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647" y="3914254"/>
            <a:ext cx="379295" cy="636337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ABF28EE-9A7F-4B11-93DF-86DB69BCCF75}"/>
              </a:ext>
            </a:extLst>
          </p:cNvPr>
          <p:cNvCxnSpPr>
            <a:cxnSpLocks/>
          </p:cNvCxnSpPr>
          <p:nvPr/>
        </p:nvCxnSpPr>
        <p:spPr bwMode="auto">
          <a:xfrm>
            <a:off x="5131379" y="2271672"/>
            <a:ext cx="1165726" cy="27356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10F4413-48D6-4415-B955-1167DE46A1D8}"/>
              </a:ext>
            </a:extLst>
          </p:cNvPr>
          <p:cNvCxnSpPr/>
          <p:nvPr/>
        </p:nvCxnSpPr>
        <p:spPr bwMode="auto">
          <a:xfrm flipV="1">
            <a:off x="6675748" y="5120326"/>
            <a:ext cx="348792" cy="96153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B9E79AA-878D-46B3-B420-A57CE9281666}"/>
              </a:ext>
            </a:extLst>
          </p:cNvPr>
          <p:cNvCxnSpPr>
            <a:cxnSpLocks/>
          </p:cNvCxnSpPr>
          <p:nvPr/>
        </p:nvCxnSpPr>
        <p:spPr bwMode="auto">
          <a:xfrm flipH="1">
            <a:off x="7324627" y="2545237"/>
            <a:ext cx="980388" cy="39592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A004CA6-08F7-4004-93DC-4C137472A147}"/>
              </a:ext>
            </a:extLst>
          </p:cNvPr>
          <p:cNvSpPr txBox="1"/>
          <p:nvPr/>
        </p:nvSpPr>
        <p:spPr>
          <a:xfrm>
            <a:off x="4111053" y="1918500"/>
            <a:ext cx="1696825" cy="3247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altLang="ko-KR" sz="1500" kern="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Pitch axis</a:t>
            </a:r>
            <a:endParaRPr lang="ko-KR" altLang="en-US" sz="1500" kern="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87F5CF-4A9D-469A-A1BB-CF8B0B88FBFF}"/>
              </a:ext>
            </a:extLst>
          </p:cNvPr>
          <p:cNvSpPr txBox="1"/>
          <p:nvPr/>
        </p:nvSpPr>
        <p:spPr>
          <a:xfrm>
            <a:off x="4765612" y="5928924"/>
            <a:ext cx="2084532" cy="3247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altLang="ko-KR" sz="1500" kern="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Yaw axis</a:t>
            </a:r>
            <a:endParaRPr lang="ko-KR" altLang="en-US" sz="1500" kern="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9BD135-5811-4CAB-8176-294006914F7C}"/>
              </a:ext>
            </a:extLst>
          </p:cNvPr>
          <p:cNvSpPr txBox="1"/>
          <p:nvPr/>
        </p:nvSpPr>
        <p:spPr>
          <a:xfrm>
            <a:off x="7528461" y="2243204"/>
            <a:ext cx="1696825" cy="3247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altLang="ko-KR" sz="1500" kern="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Roll axis</a:t>
            </a:r>
            <a:endParaRPr lang="ko-KR" altLang="en-US" sz="1500" kern="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3DFD2D3-C11A-45C2-A3E1-3399D71B94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810544" y="4550591"/>
            <a:ext cx="1415103" cy="98240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FFBD301-84F3-46FF-9102-466BD61697C8}"/>
              </a:ext>
            </a:extLst>
          </p:cNvPr>
          <p:cNvSpPr txBox="1"/>
          <p:nvPr/>
        </p:nvSpPr>
        <p:spPr>
          <a:xfrm>
            <a:off x="2237081" y="5475507"/>
            <a:ext cx="1696825" cy="3247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altLang="ko-KR" sz="1500" kern="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Gyro Sensor</a:t>
            </a:r>
            <a:endParaRPr lang="ko-KR" altLang="en-US" sz="1500" kern="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1754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3"/>
          <p:cNvSpPr txBox="1">
            <a:spLocks/>
          </p:cNvSpPr>
          <p:nvPr/>
        </p:nvSpPr>
        <p:spPr>
          <a:xfrm>
            <a:off x="8985448" y="-25956"/>
            <a:ext cx="919728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-  9  -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6B145A37-6E45-4E3E-AF33-FAD349B25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26" y="126444"/>
            <a:ext cx="7853362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3. Hardware design</a:t>
            </a:r>
          </a:p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   - Reformation of RC- Car</a:t>
            </a:r>
          </a:p>
        </p:txBody>
      </p:sp>
      <p:pic>
        <p:nvPicPr>
          <p:cNvPr id="3075" name="Picture 3" descr="C:\Users\joon9\OneDrive\바탕 화면\project\과정\KakaoTalk_20191126_18240519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4730">
            <a:off x="425939" y="4179104"/>
            <a:ext cx="411111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oon9\OneDrive\바탕 화면\project\과정\KakaoTalk_20191129_17380225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4407">
            <a:off x="4513526" y="659017"/>
            <a:ext cx="4296074" cy="241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joon9\OneDrive\바탕 화면\project\과정\KakaoTalk_20191129_17380248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8949">
            <a:off x="372682" y="1444655"/>
            <a:ext cx="3566120" cy="2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767A5E-44EF-4E18-A246-737CBD4974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1095">
            <a:off x="5363850" y="3321254"/>
            <a:ext cx="2744936" cy="365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2445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3"/>
          <p:cNvSpPr txBox="1">
            <a:spLocks/>
          </p:cNvSpPr>
          <p:nvPr/>
        </p:nvSpPr>
        <p:spPr>
          <a:xfrm>
            <a:off x="8985448" y="-25956"/>
            <a:ext cx="919728" cy="3048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-  10  -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6B145A37-6E45-4E3E-AF33-FAD349B25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26" y="126444"/>
            <a:ext cx="7853362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3. Hardware design</a:t>
            </a:r>
          </a:p>
          <a:p>
            <a:pPr defTabSz="762000" latinLnBrk="0">
              <a:defRPr/>
            </a:pPr>
            <a:r>
              <a: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rPr>
              <a:t>   - Circuit Design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9FBCED-6775-4F6C-85D2-8D39DD497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74" y="1449433"/>
            <a:ext cx="8856617" cy="49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7255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돋움" pitchFamily="50" charset="-127"/>
          </a:defRPr>
        </a:defPPr>
      </a:lstStyle>
    </a:lnDef>
    <a:txDef>
      <a:spPr/>
      <a:bodyPr/>
      <a:lstStyle>
        <a:defPPr marL="0" indent="0">
          <a:lnSpc>
            <a:spcPct val="110000"/>
          </a:lnSpc>
          <a:buNone/>
          <a:defRPr kern="0" dirty="0" smtClean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1540</Words>
  <Application>Microsoft Office PowerPoint</Application>
  <PresentationFormat>A4 용지(210x297mm)</PresentationFormat>
  <Paragraphs>201</Paragraphs>
  <Slides>27</Slides>
  <Notes>27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HY견고딕</vt:lpstr>
      <vt:lpstr>굴림</vt:lpstr>
      <vt:lpstr>Arial</vt:lpstr>
      <vt:lpstr>맑은 고딕</vt:lpstr>
      <vt:lpstr>맑은 고딕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엠텍비젼(주)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이주석</dc:creator>
  <cp:lastModifiedBy>현재 양</cp:lastModifiedBy>
  <cp:revision>195</cp:revision>
  <cp:lastPrinted>2013-07-25T01:25:52Z</cp:lastPrinted>
  <dcterms:created xsi:type="dcterms:W3CDTF">2004-10-30T01:38:55Z</dcterms:created>
  <dcterms:modified xsi:type="dcterms:W3CDTF">2020-07-29T16:12:54Z</dcterms:modified>
</cp:coreProperties>
</file>